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6"/>
  </p:notesMasterIdLst>
  <p:handoutMasterIdLst>
    <p:handoutMasterId r:id="rId57"/>
  </p:handoutMasterIdLst>
  <p:sldIdLst>
    <p:sldId id="256" r:id="rId2"/>
    <p:sldId id="260" r:id="rId3"/>
    <p:sldId id="259" r:id="rId4"/>
    <p:sldId id="261" r:id="rId5"/>
    <p:sldId id="270" r:id="rId6"/>
    <p:sldId id="305" r:id="rId7"/>
    <p:sldId id="304" r:id="rId8"/>
    <p:sldId id="303" r:id="rId9"/>
    <p:sldId id="275" r:id="rId10"/>
    <p:sldId id="266" r:id="rId11"/>
    <p:sldId id="320" r:id="rId12"/>
    <p:sldId id="276" r:id="rId13"/>
    <p:sldId id="281" r:id="rId14"/>
    <p:sldId id="282" r:id="rId15"/>
    <p:sldId id="283" r:id="rId16"/>
    <p:sldId id="268" r:id="rId17"/>
    <p:sldId id="284" r:id="rId18"/>
    <p:sldId id="285" r:id="rId19"/>
    <p:sldId id="290" r:id="rId20"/>
    <p:sldId id="286" r:id="rId21"/>
    <p:sldId id="294" r:id="rId22"/>
    <p:sldId id="306" r:id="rId23"/>
    <p:sldId id="295" r:id="rId24"/>
    <p:sldId id="296" r:id="rId25"/>
    <p:sldId id="307" r:id="rId26"/>
    <p:sldId id="297" r:id="rId27"/>
    <p:sldId id="301" r:id="rId28"/>
    <p:sldId id="302" r:id="rId29"/>
    <p:sldId id="277" r:id="rId30"/>
    <p:sldId id="271" r:id="rId31"/>
    <p:sldId id="278" r:id="rId32"/>
    <p:sldId id="272" r:id="rId33"/>
    <p:sldId id="313" r:id="rId34"/>
    <p:sldId id="308" r:id="rId35"/>
    <p:sldId id="314" r:id="rId36"/>
    <p:sldId id="315" r:id="rId37"/>
    <p:sldId id="309" r:id="rId38"/>
    <p:sldId id="317" r:id="rId39"/>
    <p:sldId id="310" r:id="rId40"/>
    <p:sldId id="311" r:id="rId41"/>
    <p:sldId id="312" r:id="rId42"/>
    <p:sldId id="274" r:id="rId43"/>
    <p:sldId id="321" r:id="rId44"/>
    <p:sldId id="322" r:id="rId45"/>
    <p:sldId id="323" r:id="rId46"/>
    <p:sldId id="324" r:id="rId47"/>
    <p:sldId id="325" r:id="rId48"/>
    <p:sldId id="326" r:id="rId49"/>
    <p:sldId id="327" r:id="rId50"/>
    <p:sldId id="328" r:id="rId51"/>
    <p:sldId id="329" r:id="rId52"/>
    <p:sldId id="332" r:id="rId53"/>
    <p:sldId id="300" r:id="rId54"/>
    <p:sldId id="333"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2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CCFF"/>
    <a:srgbClr val="FF99FF"/>
    <a:srgbClr val="FFFF99"/>
    <a:srgbClr val="99CCFF"/>
    <a:srgbClr val="FF3300"/>
    <a:srgbClr val="B5F6FF"/>
    <a:srgbClr val="91BB77"/>
    <a:srgbClr val="6CB33F"/>
    <a:srgbClr val="D8EAC9"/>
    <a:srgbClr val="A9CF8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34" autoAdjust="0"/>
    <p:restoredTop sz="90698" autoAdjust="0"/>
  </p:normalViewPr>
  <p:slideViewPr>
    <p:cSldViewPr snapToGrid="0" snapToObjects="1">
      <p:cViewPr>
        <p:scale>
          <a:sx n="60" d="100"/>
          <a:sy n="60" d="100"/>
        </p:scale>
        <p:origin x="-1422" y="-336"/>
      </p:cViewPr>
      <p:guideLst>
        <p:guide orient="horz" pos="2221"/>
        <p:guide pos="2880"/>
      </p:guideLst>
    </p:cSldViewPr>
  </p:slideViewPr>
  <p:notesTextViewPr>
    <p:cViewPr>
      <p:scale>
        <a:sx n="100" d="100"/>
        <a:sy n="100" d="100"/>
      </p:scale>
      <p:origin x="0" y="0"/>
    </p:cViewPr>
  </p:notesTextViewPr>
  <p:sorterViewPr>
    <p:cViewPr>
      <p:scale>
        <a:sx n="60" d="100"/>
        <a:sy n="60" d="100"/>
      </p:scale>
      <p:origin x="0" y="3354"/>
    </p:cViewPr>
  </p:sorterViewPr>
  <p:notesViewPr>
    <p:cSldViewPr snapToGrid="0" snapToObjects="1">
      <p:cViewPr varScale="1">
        <p:scale>
          <a:sx n="60" d="100"/>
          <a:sy n="60" d="100"/>
        </p:scale>
        <p:origin x="-2490"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788932-D026-094A-8BAB-7F8FAC76CF1C}" type="datetimeFigureOut">
              <a:rPr lang="en-US" smtClean="0"/>
              <a:pPr/>
              <a:t>9/24/2015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60AE0FB-B79C-7943-89F1-F03A532678B3}" type="slidenum">
              <a:rPr lang="en-US" smtClean="0"/>
              <a:pPr/>
              <a:t>‹#›</a:t>
            </a:fld>
            <a:endParaRPr lang="en-US" dirty="0"/>
          </a:p>
        </p:txBody>
      </p:sp>
    </p:spTree>
    <p:extLst>
      <p:ext uri="{BB962C8B-B14F-4D97-AF65-F5344CB8AC3E}">
        <p14:creationId xmlns="" xmlns:p14="http://schemas.microsoft.com/office/powerpoint/2010/main" val="4719311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DB8C24-E026-8D47-8790-EAA13DCDE483}" type="datetimeFigureOut">
              <a:rPr lang="en-US" smtClean="0"/>
              <a:pPr/>
              <a:t>9/24/2015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459ED2-C402-8B4F-8D82-D032C771EA5B}" type="slidenum">
              <a:rPr lang="en-US" smtClean="0"/>
              <a:pPr/>
              <a:t>‹#›</a:t>
            </a:fld>
            <a:endParaRPr lang="en-US" dirty="0"/>
          </a:p>
        </p:txBody>
      </p:sp>
    </p:spTree>
    <p:extLst>
      <p:ext uri="{BB962C8B-B14F-4D97-AF65-F5344CB8AC3E}">
        <p14:creationId xmlns="" xmlns:p14="http://schemas.microsoft.com/office/powerpoint/2010/main" val="10672273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baseline="0" dirty="0" smtClean="0"/>
          </a:p>
        </p:txBody>
      </p:sp>
      <p:sp>
        <p:nvSpPr>
          <p:cNvPr id="4" name="Slide Number Placeholder 3"/>
          <p:cNvSpPr>
            <a:spLocks noGrp="1"/>
          </p:cNvSpPr>
          <p:nvPr>
            <p:ph type="sldNum" sz="quarter" idx="10"/>
          </p:nvPr>
        </p:nvSpPr>
        <p:spPr/>
        <p:txBody>
          <a:bodyPr/>
          <a:lstStyle/>
          <a:p>
            <a:fld id="{E9459ED2-C402-8B4F-8D82-D032C771EA5B}"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&gt;Ultimately</a:t>
            </a:r>
            <a:r>
              <a:rPr lang="en-US" baseline="0" dirty="0" smtClean="0"/>
              <a:t> when we say RM, we apply the grouping of users by their Priority, Criticality, Workload type</a:t>
            </a:r>
          </a:p>
          <a:p>
            <a:r>
              <a:rPr lang="en-US" dirty="0" smtClean="0"/>
              <a:t>&gt;But then, it's not just entirely RM in the picture there are a couple of variables and RM is</a:t>
            </a:r>
            <a:r>
              <a:rPr lang="en-US" baseline="0" dirty="0" smtClean="0"/>
              <a:t> </a:t>
            </a:r>
            <a:r>
              <a:rPr lang="en-US" dirty="0" smtClean="0"/>
              <a:t>applied to the lifecycle of these variables</a:t>
            </a:r>
          </a:p>
          <a:p>
            <a:r>
              <a:rPr lang="en-US" dirty="0" smtClean="0"/>
              <a:t>&gt;</a:t>
            </a:r>
            <a:r>
              <a:rPr lang="en-US" baseline="0" dirty="0" smtClean="0"/>
              <a:t>here’s the complete picture </a:t>
            </a:r>
            <a:endParaRPr lang="en-US" dirty="0" smtClean="0"/>
          </a:p>
          <a:p>
            <a:r>
              <a:rPr lang="en-US" dirty="0" smtClean="0"/>
              <a:t>&gt;so</a:t>
            </a:r>
            <a:r>
              <a:rPr lang="en-US" baseline="0" dirty="0" smtClean="0"/>
              <a:t> </a:t>
            </a:r>
            <a:r>
              <a:rPr lang="en-US" dirty="0" smtClean="0"/>
              <a:t>let’s backup a little bit and explain</a:t>
            </a:r>
            <a:r>
              <a:rPr lang="en-US" baseline="0" dirty="0" smtClean="0"/>
              <a:t> how they all tie together</a:t>
            </a:r>
            <a:endParaRPr lang="en-US" dirty="0" smtClean="0"/>
          </a:p>
          <a:p>
            <a:r>
              <a:rPr lang="en-US" dirty="0" smtClean="0"/>
              <a:t>&gt;the primary driver of consolidation is cost savings that is to</a:t>
            </a:r>
            <a:r>
              <a:rPr lang="en-US" baseline="0" dirty="0" smtClean="0"/>
              <a:t> </a:t>
            </a:r>
            <a:r>
              <a:rPr lang="en-US" dirty="0" smtClean="0"/>
              <a:t>achieve greater efficiencies by improving the total resource utilization, basically making the</a:t>
            </a:r>
            <a:r>
              <a:rPr lang="en-US" baseline="0" dirty="0" smtClean="0"/>
              <a:t> environment </a:t>
            </a:r>
            <a:r>
              <a:rPr lang="en-US" dirty="0" smtClean="0"/>
              <a:t>more dense</a:t>
            </a:r>
          </a:p>
          <a:p>
            <a:endParaRPr lang="en-US" dirty="0" smtClean="0"/>
          </a:p>
          <a:p>
            <a:r>
              <a:rPr lang="en-US" dirty="0" smtClean="0"/>
              <a:t>But then your</a:t>
            </a:r>
            <a:r>
              <a:rPr lang="en-US" baseline="0" dirty="0" smtClean="0"/>
              <a:t> platform &gt;can only do this much </a:t>
            </a:r>
            <a:r>
              <a:rPr lang="en-US" dirty="0" smtClean="0"/>
              <a:t>&gt;And you would have this load </a:t>
            </a:r>
          </a:p>
          <a:p>
            <a:pPr>
              <a:buFont typeface="Wingdings"/>
              <a:buNone/>
            </a:pPr>
            <a:r>
              <a:rPr lang="en-US" dirty="0" smtClean="0"/>
              <a:t>&gt;As</a:t>
            </a:r>
            <a:r>
              <a:rPr lang="en-US" baseline="0" dirty="0" smtClean="0"/>
              <a:t> you increase the “</a:t>
            </a:r>
            <a:r>
              <a:rPr lang="en-US" baseline="0" dirty="0" err="1" smtClean="0"/>
              <a:t>trx</a:t>
            </a:r>
            <a:r>
              <a:rPr lang="en-US" baseline="0" dirty="0" smtClean="0"/>
              <a:t>” or “data” or “users” the load will grow overtime</a:t>
            </a:r>
          </a:p>
          <a:p>
            <a:pPr>
              <a:buFont typeface="Wingdings"/>
              <a:buNone/>
            </a:pPr>
            <a:r>
              <a:rPr lang="en-US" dirty="0" smtClean="0"/>
              <a:t>&gt;and if it</a:t>
            </a:r>
            <a:r>
              <a:rPr lang="en-US" baseline="0" dirty="0" smtClean="0"/>
              <a:t> reaches the capacity then you no longer have the headroom </a:t>
            </a:r>
          </a:p>
          <a:p>
            <a:pPr>
              <a:buFont typeface="Wingdings"/>
              <a:buNone/>
            </a:pPr>
            <a:r>
              <a:rPr lang="en-US" baseline="0" dirty="0" smtClean="0"/>
              <a:t>&gt;so tuning SQLs &amp; finding the bottleneck will help you gain that headroom..  </a:t>
            </a:r>
            <a:endParaRPr lang="en-US" dirty="0" smtClean="0"/>
          </a:p>
          <a:p>
            <a:endParaRPr lang="en-US" dirty="0" smtClean="0"/>
          </a:p>
          <a:p>
            <a:r>
              <a:rPr lang="en-US" dirty="0" smtClean="0"/>
              <a:t>But then you reach this area .. That’s when</a:t>
            </a:r>
            <a:r>
              <a:rPr lang="en-US" baseline="0" dirty="0" smtClean="0"/>
              <a:t> you </a:t>
            </a:r>
            <a:r>
              <a:rPr lang="en-US" dirty="0" smtClean="0"/>
              <a:t>Max out or contend</a:t>
            </a:r>
            <a:r>
              <a:rPr lang="en-US" baseline="0" dirty="0" smtClean="0"/>
              <a:t> for resources </a:t>
            </a:r>
            <a:endParaRPr lang="en-US" dirty="0" smtClean="0"/>
          </a:p>
          <a:p>
            <a:endParaRPr lang="en-US" dirty="0" smtClean="0"/>
          </a:p>
          <a:p>
            <a:pPr>
              <a:buFont typeface="Wingdings"/>
              <a:buNone/>
            </a:pPr>
            <a:r>
              <a:rPr lang="en-US" dirty="0" smtClean="0"/>
              <a:t>&gt;so this is where the RM comes into play</a:t>
            </a:r>
            <a:r>
              <a:rPr lang="en-US" baseline="0" dirty="0" smtClean="0"/>
              <a:t> where we group the users/apps and let </a:t>
            </a:r>
            <a:r>
              <a:rPr lang="en-US" dirty="0" smtClean="0"/>
              <a:t>the highest priority users queue the least because even when the system is under heavy load the RM can still provide stability on the response times for critical users</a:t>
            </a:r>
          </a:p>
          <a:p>
            <a:pPr marL="0" marR="0" indent="0" algn="l" defTabSz="457200" rtl="0" eaLnBrk="1" fontAlgn="auto" latinLnBrk="0" hangingPunct="1">
              <a:lnSpc>
                <a:spcPct val="100000"/>
              </a:lnSpc>
              <a:spcBef>
                <a:spcPts val="0"/>
              </a:spcBef>
              <a:spcAft>
                <a:spcPts val="0"/>
              </a:spcAft>
              <a:buClrTx/>
              <a:buSzTx/>
              <a:buFont typeface="Wingdings"/>
              <a:buNone/>
              <a:tabLst/>
              <a:defRPr/>
            </a:pPr>
            <a:r>
              <a:rPr lang="en-US" dirty="0" smtClean="0"/>
              <a:t>&gt;</a:t>
            </a:r>
            <a:r>
              <a:rPr lang="en-US" baseline="0" dirty="0" smtClean="0"/>
              <a:t> </a:t>
            </a:r>
            <a:r>
              <a:rPr lang="en-US" dirty="0" smtClean="0"/>
              <a:t>And the</a:t>
            </a:r>
            <a:r>
              <a:rPr lang="en-US" baseline="0" dirty="0" smtClean="0"/>
              <a:t> concept </a:t>
            </a:r>
            <a:r>
              <a:rPr lang="en-US" dirty="0" smtClean="0"/>
              <a:t>is pretty much the same at scale.. </a:t>
            </a:r>
          </a:p>
          <a:p>
            <a:pPr>
              <a:buFont typeface="Wingdings"/>
              <a:buNone/>
            </a:pP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9459ED2-C402-8B4F-8D82-D032C771EA5B}"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this is an</a:t>
            </a:r>
            <a:r>
              <a:rPr lang="en-US" baseline="0" dirty="0" smtClean="0"/>
              <a:t> example workload.. </a:t>
            </a:r>
          </a:p>
          <a:p>
            <a:r>
              <a:rPr lang="en-US" baseline="0" dirty="0" smtClean="0"/>
              <a:t>&gt;What happened here is they just maxed out their capacity </a:t>
            </a:r>
          </a:p>
          <a:p>
            <a:r>
              <a:rPr lang="en-US" baseline="0" dirty="0" smtClean="0"/>
              <a:t>&gt;and there’s a big drop, and they are fine again </a:t>
            </a:r>
          </a:p>
          <a:p>
            <a:r>
              <a:rPr lang="en-US" baseline="0" dirty="0" smtClean="0"/>
              <a:t>&gt;So this is actually a quarter end process.. Intensive OLTP w/ big DW SQLs</a:t>
            </a:r>
          </a:p>
          <a:p>
            <a:r>
              <a:rPr lang="en-US" baseline="0" dirty="0" smtClean="0"/>
              <a:t>&gt;problem here is they don’t have much partitioning or purging policy </a:t>
            </a:r>
          </a:p>
          <a:p>
            <a:r>
              <a:rPr lang="en-US" baseline="0" dirty="0" smtClean="0"/>
              <a:t>&gt;as you can see as the data grow the AAS just keeps on increasing </a:t>
            </a:r>
          </a:p>
          <a:p>
            <a:r>
              <a:rPr lang="en-US" baseline="0" dirty="0" smtClean="0"/>
              <a:t>&gt;and they reached the max capacity of the platform, they were forced to purge the data. And that’s the drop</a:t>
            </a:r>
          </a:p>
          <a:p>
            <a:r>
              <a:rPr lang="en-US" baseline="0" dirty="0" smtClean="0"/>
              <a:t>&gt;because at peak point the OLTP sessions are just on hang and they can’t anymore process &amp; have to do things sequentially</a:t>
            </a:r>
          </a:p>
          <a:p>
            <a:r>
              <a:rPr lang="en-US" baseline="0" dirty="0" smtClean="0"/>
              <a:t>&gt;when we did the purge we know we are fine but then if we are not going to do anything the workload will grow again and we will have to purge again</a:t>
            </a:r>
          </a:p>
          <a:p>
            <a:r>
              <a:rPr lang="en-US" baseline="0" dirty="0" smtClean="0"/>
              <a:t>&gt;at this point we had a couple of action items </a:t>
            </a:r>
          </a:p>
          <a:p>
            <a:r>
              <a:rPr lang="en-US" baseline="0" dirty="0" smtClean="0"/>
              <a:t>&gt;Lifecycle on purging, partitioning, compression, beef up our monitoring </a:t>
            </a:r>
          </a:p>
          <a:p>
            <a:r>
              <a:rPr lang="en-US" baseline="0" dirty="0" smtClean="0"/>
              <a:t>&gt;RM was critical during remediation because it kept everything under control </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move on to the real world scenario and systematic approach I’d like to give you some concepts</a:t>
            </a:r>
            <a:r>
              <a:rPr lang="en-US" baseline="0" dirty="0" smtClean="0"/>
              <a:t> and </a:t>
            </a:r>
            <a:r>
              <a:rPr lang="en-US" dirty="0" smtClean="0"/>
              <a:t>foundations </a:t>
            </a:r>
          </a:p>
          <a:p>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I’ll show</a:t>
            </a:r>
            <a:r>
              <a:rPr lang="en-US" baseline="0" dirty="0" smtClean="0"/>
              <a:t> you how percentage allocation of resources goes from one component of RM architecture to another </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That’s how the flow of resource allocation works </a:t>
            </a:r>
          </a:p>
        </p:txBody>
      </p:sp>
      <p:sp>
        <p:nvSpPr>
          <p:cNvPr id="4" name="Slide Number Placeholder 3"/>
          <p:cNvSpPr>
            <a:spLocks noGrp="1"/>
          </p:cNvSpPr>
          <p:nvPr>
            <p:ph type="sldNum" sz="quarter" idx="10"/>
          </p:nvPr>
        </p:nvSpPr>
        <p:spPr/>
        <p:txBody>
          <a:bodyPr/>
          <a:lstStyle/>
          <a:p>
            <a:fld id="{E9459ED2-C402-8B4F-8D82-D032C771EA5B}"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shows you the component level RM features of 12c </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Pretty simple </a:t>
            </a:r>
          </a:p>
          <a:p>
            <a:endParaRPr lang="en-US" dirty="0" smtClean="0"/>
          </a:p>
          <a:p>
            <a:r>
              <a:rPr lang="en-US" dirty="0" smtClean="0"/>
              <a:t>If you have 16CPUs and 4 databases what you can do is Partition</a:t>
            </a:r>
            <a:r>
              <a:rPr lang="en-US" baseline="0" dirty="0" smtClean="0"/>
              <a:t> or Over-provision</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OEL 5 w/ UEK2 (2.6.24) or OEL6</a:t>
            </a:r>
          </a:p>
          <a:p>
            <a:r>
              <a:rPr lang="en-US" dirty="0" smtClean="0"/>
              <a:t>11.2.0.4 </a:t>
            </a:r>
          </a:p>
          <a:p>
            <a:endParaRPr lang="en-US" dirty="0" smtClean="0"/>
          </a:p>
          <a:p>
            <a:r>
              <a:rPr lang="en-US" dirty="0" smtClean="0"/>
              <a:t>&gt;the database integrates w/ the </a:t>
            </a:r>
            <a:r>
              <a:rPr lang="en-US" dirty="0" err="1" smtClean="0"/>
              <a:t>cgroups</a:t>
            </a:r>
            <a:r>
              <a:rPr lang="en-US" dirty="0" smtClean="0"/>
              <a:t> feature w/ the PROCESSOR_GROUP_NAME parameter</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&gt;database processes as threads hence</a:t>
            </a:r>
            <a:r>
              <a:rPr lang="en-US" baseline="0" dirty="0" smtClean="0"/>
              <a:t> threaded execution </a:t>
            </a:r>
          </a:p>
          <a:p>
            <a:r>
              <a:rPr lang="en-US" dirty="0" smtClean="0"/>
              <a:t>&gt;the</a:t>
            </a:r>
            <a:r>
              <a:rPr lang="en-US" baseline="0" dirty="0" smtClean="0"/>
              <a:t> overall number of processes </a:t>
            </a:r>
            <a:r>
              <a:rPr lang="en-US" baseline="0" smtClean="0"/>
              <a:t>is reduced </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Let’s see</a:t>
            </a:r>
            <a:r>
              <a:rPr lang="en-US" baseline="0" dirty="0" smtClean="0"/>
              <a:t> how the </a:t>
            </a:r>
            <a:r>
              <a:rPr lang="en-US" dirty="0" smtClean="0"/>
              <a:t>flow of resource allocation works </a:t>
            </a:r>
          </a:p>
          <a:p>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work for a company called</a:t>
            </a:r>
            <a:r>
              <a:rPr lang="en-US" baseline="0" dirty="0" smtClean="0"/>
              <a:t> Accenture Enkitec Group. </a:t>
            </a:r>
            <a:endParaRPr lang="en-US" dirty="0" smtClean="0"/>
          </a:p>
          <a:p>
            <a:endParaRPr lang="en-US" dirty="0" smtClean="0"/>
          </a:p>
          <a:p>
            <a:r>
              <a:rPr lang="en-US" dirty="0" smtClean="0"/>
              <a:t>Enkitec has been part of Accenture for about a year now</a:t>
            </a:r>
            <a:r>
              <a:rPr lang="en-US" baseline="0" dirty="0" smtClean="0"/>
              <a:t>.. So yes we became a subgroup inside Accenture </a:t>
            </a:r>
          </a:p>
          <a:p>
            <a:pPr marL="0" marR="0" indent="0" algn="l" defTabSz="457200" rtl="0" eaLnBrk="1" fontAlgn="auto" latinLnBrk="0" hangingPunct="1">
              <a:lnSpc>
                <a:spcPct val="100000"/>
              </a:lnSpc>
              <a:spcBef>
                <a:spcPts val="0"/>
              </a:spcBef>
              <a:spcAft>
                <a:spcPts val="0"/>
              </a:spcAft>
              <a:buClrTx/>
              <a:buSzTx/>
              <a:buFont typeface="Wingdings"/>
              <a:buNone/>
              <a:tabLst/>
              <a:defRPr/>
            </a:pPr>
            <a:r>
              <a:rPr lang="en-US" baseline="0" dirty="0" smtClean="0"/>
              <a:t>&gt;We now have a global presence and we do anything that’s Oracle database related </a:t>
            </a:r>
          </a:p>
          <a:p>
            <a:pPr>
              <a:buFont typeface="Wingdings"/>
              <a:buNone/>
            </a:pPr>
            <a:r>
              <a:rPr lang="en-US" baseline="0" dirty="0" smtClean="0"/>
              <a:t>&gt;And we still have our innovation lab where we host our engineered systems for POCs, demos, and to play around with</a:t>
            </a:r>
          </a:p>
          <a:p>
            <a:pPr>
              <a:buFont typeface="Wingdings"/>
              <a:buNone/>
            </a:pPr>
            <a:r>
              <a:rPr lang="en-US" baseline="0" dirty="0" smtClean="0"/>
              <a:t>&gt;These are some of our specializations</a:t>
            </a:r>
          </a:p>
          <a:p>
            <a:pPr>
              <a:buFont typeface="Wingdings"/>
              <a:buNone/>
            </a:pPr>
            <a:r>
              <a:rPr lang="en-US" baseline="0" dirty="0" smtClean="0"/>
              <a:t>&gt;We are a diamond partner </a:t>
            </a:r>
          </a:p>
          <a:p>
            <a:pPr>
              <a:buFont typeface="Wingdings"/>
              <a:buNone/>
            </a:pPr>
            <a:r>
              <a:rPr lang="en-US" baseline="0" dirty="0" smtClean="0"/>
              <a:t>&gt;And here are some of the books we have written </a:t>
            </a:r>
          </a:p>
          <a:p>
            <a:pPr>
              <a:buFont typeface="Wingdings"/>
              <a:buNone/>
            </a:pP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Usually</a:t>
            </a:r>
            <a:r>
              <a:rPr lang="en-US" baseline="0" dirty="0" smtClean="0"/>
              <a:t> the app owners would have an idea which one is the priority or how these groups will work better together. </a:t>
            </a:r>
          </a:p>
          <a:p>
            <a:r>
              <a:rPr lang="en-US" baseline="0" dirty="0" smtClean="0"/>
              <a:t>Because they would know more about the app SLAs than you </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&gt;this will all come down to assigning "pct allocations“</a:t>
            </a:r>
          </a:p>
          <a:p>
            <a:r>
              <a:rPr lang="en-US" dirty="0" smtClean="0"/>
              <a:t>&gt;it doesn't mean that they are going to run slower, you are actually </a:t>
            </a:r>
            <a:r>
              <a:rPr lang="en-US" dirty="0" err="1" smtClean="0"/>
              <a:t>guarenteeing</a:t>
            </a:r>
            <a:r>
              <a:rPr lang="en-US" dirty="0" smtClean="0"/>
              <a:t> their performance if the DBs contend for resources</a:t>
            </a:r>
          </a:p>
          <a:p>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show the “</a:t>
            </a:r>
            <a:r>
              <a:rPr lang="en-US" baseline="0" dirty="0" err="1" smtClean="0"/>
              <a:t>Peoplesoft</a:t>
            </a:r>
            <a:r>
              <a:rPr lang="en-US" baseline="0" dirty="0" smtClean="0"/>
              <a:t> </a:t>
            </a:r>
            <a:r>
              <a:rPr lang="en-US" baseline="0" smtClean="0"/>
              <a:t>on Exadata.pptx</a:t>
            </a:r>
            <a:r>
              <a:rPr lang="en-US" baseline="0" dirty="0" smtClean="0"/>
              <a:t>” as a quick example of combined workload analysis</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here you can easily tell if it's a capacity issue, </a:t>
            </a:r>
            <a:r>
              <a:rPr lang="en-US" dirty="0" err="1" smtClean="0"/>
              <a:t>perf</a:t>
            </a:r>
            <a:r>
              <a:rPr lang="en-US" dirty="0" smtClean="0"/>
              <a:t> issue, or RM issue</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our agenda. </a:t>
            </a:r>
          </a:p>
          <a:p>
            <a:r>
              <a:rPr lang="en-US" dirty="0" smtClean="0"/>
              <a:t>The Consolidation, Capacity, &amp; Resource Management Lifecycle</a:t>
            </a:r>
          </a:p>
          <a:p>
            <a:r>
              <a:rPr lang="en-US" dirty="0" smtClean="0"/>
              <a:t>	&gt; discuss how this all tie together</a:t>
            </a:r>
          </a:p>
          <a:p>
            <a:r>
              <a:rPr lang="en-US" dirty="0" smtClean="0"/>
              <a:t>DBRM new features and concepts</a:t>
            </a:r>
          </a:p>
          <a:p>
            <a:r>
              <a:rPr lang="en-US" dirty="0" smtClean="0"/>
              <a:t>	&gt; discuss some of the 12c features</a:t>
            </a:r>
            <a:r>
              <a:rPr lang="en-US" baseline="0" dirty="0" smtClean="0"/>
              <a:t> and show you the </a:t>
            </a:r>
            <a:r>
              <a:rPr lang="en-US" dirty="0" smtClean="0"/>
              <a:t>matrix of component level RM features (CPU, </a:t>
            </a:r>
            <a:r>
              <a:rPr lang="en-US" dirty="0" err="1" smtClean="0"/>
              <a:t>mem</a:t>
            </a:r>
            <a:r>
              <a:rPr lang="en-US" dirty="0" smtClean="0"/>
              <a:t>, IO)</a:t>
            </a:r>
          </a:p>
          <a:p>
            <a:r>
              <a:rPr lang="en-US" dirty="0" smtClean="0"/>
              <a:t>Barriers to adoption of RM </a:t>
            </a:r>
          </a:p>
          <a:p>
            <a:r>
              <a:rPr lang="en-US" dirty="0" smtClean="0"/>
              <a:t>	&gt; briefly discuss what I usually see in the field </a:t>
            </a:r>
          </a:p>
          <a:p>
            <a:r>
              <a:rPr lang="en-US" dirty="0" smtClean="0"/>
              <a:t>A systematic approach to RM</a:t>
            </a:r>
          </a:p>
          <a:p>
            <a:r>
              <a:rPr lang="en-US" dirty="0" smtClean="0"/>
              <a:t>	&gt; I'll show you how you can systematically approach RM </a:t>
            </a:r>
          </a:p>
          <a:p>
            <a:r>
              <a:rPr lang="en-US" dirty="0" smtClean="0"/>
              <a:t>	&gt; from defining your </a:t>
            </a:r>
            <a:r>
              <a:rPr lang="en-US" dirty="0" err="1" smtClean="0"/>
              <a:t>perf</a:t>
            </a:r>
            <a:r>
              <a:rPr lang="en-US" dirty="0" smtClean="0"/>
              <a:t> obj., workload </a:t>
            </a:r>
            <a:r>
              <a:rPr lang="en-US" dirty="0" err="1" smtClean="0"/>
              <a:t>charac</a:t>
            </a:r>
            <a:r>
              <a:rPr lang="en-US" dirty="0" smtClean="0"/>
              <a:t>, up to defining the resource allocations, and implementing it</a:t>
            </a:r>
          </a:p>
          <a:p>
            <a:r>
              <a:rPr lang="en-US" dirty="0" smtClean="0"/>
              <a:t>Example-based and problem/solution approach (some real world cases)</a:t>
            </a:r>
          </a:p>
          <a:p>
            <a:r>
              <a:rPr lang="en-US" dirty="0" smtClean="0"/>
              <a:t>	&gt; Write intensive OLTP w/ some</a:t>
            </a:r>
            <a:r>
              <a:rPr lang="en-US" baseline="0" dirty="0" smtClean="0"/>
              <a:t> reports running at the same time</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&gt;create consumer groups, directives, plan - work with the developers and app team! </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&gt;once</a:t>
            </a:r>
            <a:r>
              <a:rPr lang="en-US" baseline="0" dirty="0" smtClean="0"/>
              <a:t> everything is stable and under control. execute the remediation steps </a:t>
            </a:r>
          </a:p>
          <a:p>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51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52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53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E9459ED2-C402-8B4F-8D82-D032C771EA5B}" type="slidenum">
              <a:rPr lang="en-US" smtClean="0"/>
              <a:pPr/>
              <a:t>54</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So</a:t>
            </a:r>
            <a:r>
              <a:rPr lang="en-US" baseline="0" dirty="0" smtClean="0"/>
              <a:t> here are the two of the cutest puppies contending for resource </a:t>
            </a:r>
          </a:p>
          <a:p>
            <a:endParaRPr lang="en-US" baseline="0" dirty="0" smtClean="0"/>
          </a:p>
          <a:p>
            <a:r>
              <a:rPr lang="en-US" baseline="0" dirty="0" smtClean="0"/>
              <a:t>&gt;Later on at the last section of the PPT there will be an example showing this behavior</a:t>
            </a:r>
          </a:p>
          <a:p>
            <a:r>
              <a:rPr lang="en-US" baseline="0" dirty="0" smtClean="0"/>
              <a:t>&gt;1 CG w/ all app users tied to it </a:t>
            </a:r>
          </a:p>
          <a:p>
            <a:r>
              <a:rPr lang="en-US" baseline="0" dirty="0" smtClean="0"/>
              <a:t>&gt;And just by separating them to their individual CGs the overall experience got better</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And the</a:t>
            </a:r>
            <a:r>
              <a:rPr lang="en-US" baseline="0" dirty="0" smtClean="0"/>
              <a:t> concept </a:t>
            </a:r>
            <a:r>
              <a:rPr lang="en-US" dirty="0" smtClean="0"/>
              <a:t>is pretty much the same at scale.. </a:t>
            </a:r>
          </a:p>
          <a:p>
            <a:endParaRPr lang="en-US" dirty="0" smtClean="0"/>
          </a:p>
          <a:p>
            <a:r>
              <a:rPr lang="en-US" dirty="0" smtClean="0"/>
              <a:t>But the overall idea here</a:t>
            </a:r>
            <a:r>
              <a:rPr lang="en-US" baseline="0" dirty="0" smtClean="0"/>
              <a:t> is if there’s “</a:t>
            </a:r>
            <a:r>
              <a:rPr lang="en-US" baseline="0" dirty="0" err="1" smtClean="0"/>
              <a:t>queueing</a:t>
            </a:r>
            <a:r>
              <a:rPr lang="en-US" baseline="0" dirty="0" smtClean="0"/>
              <a:t>” or “bottleneck” RM can be applied to provide a better overall experience for the more critical users</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171825"/>
            <a:ext cx="7772400" cy="1470025"/>
          </a:xfrm>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3669680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A42E39B1-E4F5-6241-BFCC-0FFF34C9B190}" type="slidenum">
              <a:rPr lang="en-US" smtClean="0"/>
              <a:pPr/>
              <a:t>‹#›</a:t>
            </a:fld>
            <a:endParaRPr lang="en-US" dirty="0"/>
          </a:p>
        </p:txBody>
      </p:sp>
    </p:spTree>
    <p:extLst>
      <p:ext uri="{BB962C8B-B14F-4D97-AF65-F5344CB8AC3E}">
        <p14:creationId xmlns="" xmlns:p14="http://schemas.microsoft.com/office/powerpoint/2010/main" val="1147753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501900"/>
            <a:ext cx="7772400" cy="1362075"/>
          </a:xfrm>
        </p:spPr>
        <p:txBody>
          <a:bodyPr anchor="t"/>
          <a:lstStyle>
            <a:lvl1pPr algn="l">
              <a:defRPr sz="4000" b="1" cap="all">
                <a:solidFill>
                  <a:schemeClr val="accent1"/>
                </a:solidFil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42E39B1-E4F5-6241-BFCC-0FFF34C9B190}" type="slidenum">
              <a:rPr lang="en-US" smtClean="0"/>
              <a:pPr/>
              <a:t>‹#›</a:t>
            </a:fld>
            <a:endParaRPr lang="en-US" dirty="0"/>
          </a:p>
        </p:txBody>
      </p:sp>
    </p:spTree>
    <p:extLst>
      <p:ext uri="{BB962C8B-B14F-4D97-AF65-F5344CB8AC3E}">
        <p14:creationId xmlns="" xmlns:p14="http://schemas.microsoft.com/office/powerpoint/2010/main" val="1906633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A42E39B1-E4F5-6241-BFCC-0FFF34C9B190}" type="slidenum">
              <a:rPr lang="en-US" smtClean="0"/>
              <a:pPr/>
              <a:t>‹#›</a:t>
            </a:fld>
            <a:endParaRPr lang="en-US" dirty="0"/>
          </a:p>
        </p:txBody>
      </p:sp>
    </p:spTree>
    <p:extLst>
      <p:ext uri="{BB962C8B-B14F-4D97-AF65-F5344CB8AC3E}">
        <p14:creationId xmlns="" xmlns:p14="http://schemas.microsoft.com/office/powerpoint/2010/main" val="1875801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A42E39B1-E4F5-6241-BFCC-0FFF34C9B190}" type="slidenum">
              <a:rPr lang="en-US" smtClean="0"/>
              <a:pPr/>
              <a:t>‹#›</a:t>
            </a:fld>
            <a:endParaRPr lang="en-US" dirty="0"/>
          </a:p>
        </p:txBody>
      </p:sp>
    </p:spTree>
    <p:extLst>
      <p:ext uri="{BB962C8B-B14F-4D97-AF65-F5344CB8AC3E}">
        <p14:creationId xmlns="" xmlns:p14="http://schemas.microsoft.com/office/powerpoint/2010/main" val="1054250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A42E39B1-E4F5-6241-BFCC-0FFF34C9B190}" type="slidenum">
              <a:rPr lang="en-US" smtClean="0"/>
              <a:pPr/>
              <a:t>‹#›</a:t>
            </a:fld>
            <a:endParaRPr lang="en-US" dirty="0"/>
          </a:p>
        </p:txBody>
      </p:sp>
    </p:spTree>
    <p:extLst>
      <p:ext uri="{BB962C8B-B14F-4D97-AF65-F5344CB8AC3E}">
        <p14:creationId xmlns="" xmlns:p14="http://schemas.microsoft.com/office/powerpoint/2010/main" val="958434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42E39B1-E4F5-6241-BFCC-0FFF34C9B190}" type="slidenum">
              <a:rPr lang="en-US" smtClean="0"/>
              <a:pPr/>
              <a:t>‹#›</a:t>
            </a:fld>
            <a:endParaRPr lang="en-US" dirty="0"/>
          </a:p>
        </p:txBody>
      </p:sp>
    </p:spTree>
    <p:extLst>
      <p:ext uri="{BB962C8B-B14F-4D97-AF65-F5344CB8AC3E}">
        <p14:creationId xmlns="" xmlns:p14="http://schemas.microsoft.com/office/powerpoint/2010/main" val="10640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0500" y="147638"/>
            <a:ext cx="6007100" cy="817562"/>
          </a:xfrm>
          <a:prstGeom prst="rect">
            <a:avLst/>
          </a:prstGeom>
        </p:spPr>
        <p:txBody>
          <a:bodyPr vert="horz" lIns="91440" tIns="45720" rIns="91440" bIns="45720" rtlCol="0" anchor="t">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509000" y="6457950"/>
            <a:ext cx="558800" cy="365125"/>
          </a:xfrm>
          <a:prstGeom prst="rect">
            <a:avLst/>
          </a:prstGeom>
        </p:spPr>
        <p:txBody>
          <a:bodyPr vert="horz" lIns="91440" tIns="45720" rIns="91440" bIns="45720" rtlCol="0" anchor="ctr"/>
          <a:lstStyle>
            <a:lvl1pPr algn="r">
              <a:defRPr sz="1200">
                <a:solidFill>
                  <a:schemeClr val="accent1"/>
                </a:solidFill>
              </a:defRPr>
            </a:lvl1pPr>
          </a:lstStyle>
          <a:p>
            <a:fld id="{3B1F6399-669D-144F-B038-ED41ECA87692}" type="slidenum">
              <a:rPr lang="en-US" smtClean="0"/>
              <a:pPr/>
              <a:t>‹#›</a:t>
            </a:fld>
            <a:endParaRPr lang="en-US" dirty="0"/>
          </a:p>
        </p:txBody>
      </p:sp>
    </p:spTree>
    <p:extLst>
      <p:ext uri="{BB962C8B-B14F-4D97-AF65-F5344CB8AC3E}">
        <p14:creationId xmlns="" xmlns:p14="http://schemas.microsoft.com/office/powerpoint/2010/main" val="3789574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l" defTabSz="4572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457200" rtl="0" eaLnBrk="1" latinLnBrk="0" hangingPunct="1">
        <a:spcBef>
          <a:spcPct val="20000"/>
        </a:spcBef>
        <a:buClr>
          <a:schemeClr val="accent1"/>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chemeClr val="accent1"/>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accent1"/>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gif"/><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karlarao/run_awr-quickextract"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github.com/carlos-sierra/esp_collect" TargetMode="External"/><Relationship Id="rId4" Type="http://schemas.openxmlformats.org/officeDocument/2006/relationships/hyperlink" Target="https://github.com/carlos-sierra/edb360"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04456"/>
            <a:ext cx="7772400" cy="2304293"/>
          </a:xfrm>
        </p:spPr>
        <p:txBody>
          <a:bodyPr>
            <a:noAutofit/>
          </a:bodyPr>
          <a:lstStyle/>
          <a:p>
            <a:pPr algn="ctr"/>
            <a:r>
              <a:rPr lang="en-US" sz="4800" dirty="0" smtClean="0"/>
              <a:t>Resource Manager </a:t>
            </a:r>
            <a:br>
              <a:rPr lang="en-US" sz="4800" dirty="0" smtClean="0"/>
            </a:br>
            <a:r>
              <a:rPr lang="en-US" sz="3000" dirty="0" smtClean="0"/>
              <a:t>(the critical piece of the consolidation puzzle)</a:t>
            </a:r>
            <a:br>
              <a:rPr lang="en-US" sz="3000" dirty="0" smtClean="0"/>
            </a:br>
            <a:r>
              <a:rPr lang="en-US" sz="3000" dirty="0" smtClean="0"/>
              <a:t/>
            </a:r>
            <a:br>
              <a:rPr lang="en-US" sz="3000" dirty="0" smtClean="0"/>
            </a:br>
            <a:r>
              <a:rPr lang="en-US" sz="3000" dirty="0" smtClean="0"/>
              <a:t>Karl Arao</a:t>
            </a:r>
            <a:br>
              <a:rPr lang="en-US" sz="3000" dirty="0" smtClean="0"/>
            </a:br>
            <a:r>
              <a:rPr lang="en-US" sz="3000" dirty="0" smtClean="0"/>
              <a:t>Accenture Enkitec Group</a:t>
            </a:r>
            <a:endParaRPr lang="en-US" sz="3000" dirty="0"/>
          </a:p>
        </p:txBody>
      </p:sp>
    </p:spTree>
    <p:extLst>
      <p:ext uri="{BB962C8B-B14F-4D97-AF65-F5344CB8AC3E}">
        <p14:creationId xmlns="" xmlns:p14="http://schemas.microsoft.com/office/powerpoint/2010/main" val="2445308541"/>
      </p:ext>
    </p:extLst>
  </p:cSld>
  <p:clrMapOvr>
    <a:masterClrMapping/>
  </p:clrMapOvr>
  <p:transition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Capacity, Consolidation, </a:t>
            </a:r>
            <a:br>
              <a:rPr lang="en-US" sz="3000" dirty="0" smtClean="0"/>
            </a:br>
            <a:r>
              <a:rPr lang="en-US" sz="3000" dirty="0" smtClean="0"/>
              <a:t>&amp; Resource Management</a:t>
            </a:r>
            <a:endParaRPr lang="en-US" sz="3000" dirty="0"/>
          </a:p>
        </p:txBody>
      </p:sp>
      <p:pic>
        <p:nvPicPr>
          <p:cNvPr id="5" name="Content Placeholder 4" descr="Screen Shot 2015-09-15 at 2.20.23 PM.png"/>
          <p:cNvPicPr>
            <a:picLocks noGrp="1" noChangeAspect="1"/>
          </p:cNvPicPr>
          <p:nvPr>
            <p:ph idx="1"/>
          </p:nvPr>
        </p:nvPicPr>
        <p:blipFill>
          <a:blip r:embed="rId3"/>
          <a:stretch>
            <a:fillRect/>
          </a:stretch>
        </p:blipFill>
        <p:spPr>
          <a:xfrm>
            <a:off x="5344491" y="2297177"/>
            <a:ext cx="3726121" cy="2766147"/>
          </a:xfrm>
        </p:spPr>
      </p:pic>
      <p:sp>
        <p:nvSpPr>
          <p:cNvPr id="4" name="Slide Number Placeholder 3"/>
          <p:cNvSpPr>
            <a:spLocks noGrp="1"/>
          </p:cNvSpPr>
          <p:nvPr>
            <p:ph type="sldNum" sz="quarter" idx="12"/>
          </p:nvPr>
        </p:nvSpPr>
        <p:spPr/>
        <p:txBody>
          <a:bodyPr/>
          <a:lstStyle/>
          <a:p>
            <a:fld id="{A42E39B1-E4F5-6241-BFCC-0FFF34C9B190}" type="slidenum">
              <a:rPr lang="en-US" smtClean="0"/>
              <a:pPr/>
              <a:t>10</a:t>
            </a:fld>
            <a:endParaRPr lang="en-US" dirty="0"/>
          </a:p>
        </p:txBody>
      </p:sp>
      <p:pic>
        <p:nvPicPr>
          <p:cNvPr id="6" name="Picture 5" descr="Screen Shot 2015-09-15 at 10.17.24 PM.png"/>
          <p:cNvPicPr>
            <a:picLocks noChangeAspect="1"/>
          </p:cNvPicPr>
          <p:nvPr/>
        </p:nvPicPr>
        <p:blipFill>
          <a:blip r:embed="rId4"/>
          <a:stretch>
            <a:fillRect/>
          </a:stretch>
        </p:blipFill>
        <p:spPr>
          <a:xfrm>
            <a:off x="135904" y="2515545"/>
            <a:ext cx="1679243" cy="2359883"/>
          </a:xfrm>
          <a:prstGeom prst="rect">
            <a:avLst/>
          </a:prstGeom>
        </p:spPr>
      </p:pic>
      <p:pic>
        <p:nvPicPr>
          <p:cNvPr id="7" name="Picture 6" descr="Screen Shot 2015-09-15 at 10.17.45 PM.png"/>
          <p:cNvPicPr>
            <a:picLocks noChangeAspect="1"/>
          </p:cNvPicPr>
          <p:nvPr/>
        </p:nvPicPr>
        <p:blipFill>
          <a:blip r:embed="rId5"/>
          <a:stretch>
            <a:fillRect/>
          </a:stretch>
        </p:blipFill>
        <p:spPr>
          <a:xfrm>
            <a:off x="1883365" y="2084227"/>
            <a:ext cx="1197236" cy="1037236"/>
          </a:xfrm>
          <a:prstGeom prst="rect">
            <a:avLst/>
          </a:prstGeom>
        </p:spPr>
      </p:pic>
      <p:pic>
        <p:nvPicPr>
          <p:cNvPr id="8" name="Picture 7" descr="Screen Shot 2015-09-15 at 10.18.02 PM.png"/>
          <p:cNvPicPr>
            <a:picLocks noChangeAspect="1"/>
          </p:cNvPicPr>
          <p:nvPr/>
        </p:nvPicPr>
        <p:blipFill>
          <a:blip r:embed="rId6"/>
          <a:stretch>
            <a:fillRect/>
          </a:stretch>
        </p:blipFill>
        <p:spPr>
          <a:xfrm>
            <a:off x="1921157" y="3210638"/>
            <a:ext cx="1138015" cy="924637"/>
          </a:xfrm>
          <a:prstGeom prst="rect">
            <a:avLst/>
          </a:prstGeom>
        </p:spPr>
      </p:pic>
      <p:pic>
        <p:nvPicPr>
          <p:cNvPr id="9" name="Picture 8" descr="Screen Shot 2015-09-15 at 10.18.34 PM.png"/>
          <p:cNvPicPr>
            <a:picLocks noChangeAspect="1"/>
          </p:cNvPicPr>
          <p:nvPr/>
        </p:nvPicPr>
        <p:blipFill>
          <a:blip r:embed="rId7"/>
          <a:stretch>
            <a:fillRect/>
          </a:stretch>
        </p:blipFill>
        <p:spPr>
          <a:xfrm>
            <a:off x="1942509" y="4223985"/>
            <a:ext cx="1210091" cy="907568"/>
          </a:xfrm>
          <a:prstGeom prst="rect">
            <a:avLst/>
          </a:prstGeom>
        </p:spPr>
      </p:pic>
      <p:sp>
        <p:nvSpPr>
          <p:cNvPr id="10" name="TextBox 9"/>
          <p:cNvSpPr txBox="1"/>
          <p:nvPr/>
        </p:nvSpPr>
        <p:spPr>
          <a:xfrm>
            <a:off x="3258025" y="3027279"/>
            <a:ext cx="2064348" cy="1107996"/>
          </a:xfrm>
          <a:prstGeom prst="rect">
            <a:avLst/>
          </a:prstGeom>
          <a:noFill/>
        </p:spPr>
        <p:txBody>
          <a:bodyPr wrap="none" rtlCol="0">
            <a:spAutoFit/>
          </a:bodyPr>
          <a:lstStyle/>
          <a:p>
            <a:pPr>
              <a:buFont typeface="Arial" pitchFamily="34" charset="0"/>
              <a:buChar char="•"/>
            </a:pPr>
            <a:r>
              <a:rPr lang="en-US" sz="2200" dirty="0" smtClean="0"/>
              <a:t> Priority </a:t>
            </a:r>
          </a:p>
          <a:p>
            <a:pPr>
              <a:buFont typeface="Arial" pitchFamily="34" charset="0"/>
              <a:buChar char="•"/>
            </a:pPr>
            <a:r>
              <a:rPr lang="en-US" sz="2200" dirty="0" smtClean="0"/>
              <a:t> Criticality </a:t>
            </a:r>
          </a:p>
          <a:p>
            <a:pPr>
              <a:buFont typeface="Arial" pitchFamily="34" charset="0"/>
              <a:buChar char="•"/>
            </a:pPr>
            <a:r>
              <a:rPr lang="en-US" sz="2200" dirty="0" smtClean="0"/>
              <a:t> Workload Type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ea typeface="ＭＳ Ｐゴシック" pitchFamily="34" charset="-128"/>
              </a:rPr>
              <a:t>The workload</a:t>
            </a:r>
          </a:p>
        </p:txBody>
      </p:sp>
      <p:sp>
        <p:nvSpPr>
          <p:cNvPr id="39939" name="Content Placeholder 2"/>
          <p:cNvSpPr>
            <a:spLocks noGrp="1"/>
          </p:cNvSpPr>
          <p:nvPr>
            <p:ph idx="1"/>
          </p:nvPr>
        </p:nvSpPr>
        <p:spPr/>
        <p:txBody>
          <a:bodyPr/>
          <a:lstStyle/>
          <a:p>
            <a:endParaRPr lang="en-US" smtClean="0">
              <a:ea typeface="ＭＳ Ｐゴシック" pitchFamily="34" charset="-128"/>
            </a:endParaRPr>
          </a:p>
        </p:txBody>
      </p:sp>
      <p:sp>
        <p:nvSpPr>
          <p:cNvPr id="39941" name="Slide Number Placeholder 4"/>
          <p:cNvSpPr>
            <a:spLocks noGrp="1"/>
          </p:cNvSpPr>
          <p:nvPr>
            <p:ph type="sldNum" sz="quarter" idx="12"/>
          </p:nvPr>
        </p:nvSpPr>
        <p:spPr bwMode="auto">
          <a:noFill/>
          <a:ln>
            <a:miter lim="800000"/>
            <a:headEnd/>
            <a:tailEnd/>
          </a:ln>
        </p:spPr>
        <p:txBody>
          <a:bodyPr/>
          <a:lstStyle/>
          <a:p>
            <a:fld id="{884CA287-203F-413A-8F9F-5D2E39C80CF4}" type="slidenum">
              <a:rPr lang="en-US" smtClean="0">
                <a:cs typeface="Arial" charset="0"/>
              </a:rPr>
              <a:pPr/>
              <a:t>11</a:t>
            </a:fld>
            <a:endParaRPr lang="en-US" smtClean="0">
              <a:cs typeface="Arial" charset="0"/>
            </a:endParaRPr>
          </a:p>
        </p:txBody>
      </p:sp>
      <p:pic>
        <p:nvPicPr>
          <p:cNvPr id="39942" name="Content Placeholder 5" descr="1-io.png"/>
          <p:cNvPicPr>
            <a:picLocks noChangeAspect="1"/>
          </p:cNvPicPr>
          <p:nvPr/>
        </p:nvPicPr>
        <p:blipFill>
          <a:blip r:embed="rId3"/>
          <a:srcRect l="983" r="983"/>
          <a:stretch>
            <a:fillRect/>
          </a:stretch>
        </p:blipFill>
        <p:spPr bwMode="auto">
          <a:xfrm>
            <a:off x="457200" y="1314450"/>
            <a:ext cx="8229600" cy="45259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dirty="0" smtClean="0"/>
          </a:p>
          <a:p>
            <a:pPr>
              <a:buNone/>
            </a:pPr>
            <a:endParaRPr lang="en-US" dirty="0" smtClean="0"/>
          </a:p>
          <a:p>
            <a:pPr algn="ctr">
              <a:buNone/>
            </a:pPr>
            <a:endParaRPr lang="en-US" dirty="0" smtClean="0"/>
          </a:p>
          <a:p>
            <a:pPr algn="ctr">
              <a:buNone/>
            </a:pPr>
            <a:r>
              <a:rPr lang="en-US" dirty="0" smtClean="0"/>
              <a:t>12c DBRM and IORM</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12c DBRM architecture </a:t>
            </a:r>
            <a:endParaRPr lang="en-US" sz="30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13</a:t>
            </a:fld>
            <a:endParaRPr lang="en-US" dirty="0"/>
          </a:p>
        </p:txBody>
      </p:sp>
      <p:sp>
        <p:nvSpPr>
          <p:cNvPr id="25" name="Rectangle 24"/>
          <p:cNvSpPr/>
          <p:nvPr/>
        </p:nvSpPr>
        <p:spPr>
          <a:xfrm>
            <a:off x="354836" y="1897044"/>
            <a:ext cx="1528549" cy="968991"/>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Plan</a:t>
            </a:r>
            <a:endParaRPr lang="en-US" dirty="0">
              <a:solidFill>
                <a:schemeClr val="accent6"/>
              </a:solidFill>
            </a:endParaRPr>
          </a:p>
        </p:txBody>
      </p:sp>
      <p:sp>
        <p:nvSpPr>
          <p:cNvPr id="29" name="Rectangle 28"/>
          <p:cNvSpPr/>
          <p:nvPr/>
        </p:nvSpPr>
        <p:spPr>
          <a:xfrm>
            <a:off x="2336036" y="1897044"/>
            <a:ext cx="1528549" cy="968991"/>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Directives</a:t>
            </a:r>
            <a:endParaRPr lang="en-US" dirty="0">
              <a:solidFill>
                <a:schemeClr val="accent6"/>
              </a:solidFill>
            </a:endParaRPr>
          </a:p>
        </p:txBody>
      </p:sp>
      <p:sp>
        <p:nvSpPr>
          <p:cNvPr id="30" name="Rectangle 29"/>
          <p:cNvSpPr/>
          <p:nvPr/>
        </p:nvSpPr>
        <p:spPr>
          <a:xfrm>
            <a:off x="4314203" y="1897044"/>
            <a:ext cx="1528549" cy="968991"/>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Consumer Groups</a:t>
            </a:r>
            <a:endParaRPr lang="en-US" dirty="0">
              <a:solidFill>
                <a:schemeClr val="accent6"/>
              </a:solidFill>
            </a:endParaRPr>
          </a:p>
        </p:txBody>
      </p:sp>
      <p:grpSp>
        <p:nvGrpSpPr>
          <p:cNvPr id="17" name="Group 16"/>
          <p:cNvGrpSpPr/>
          <p:nvPr/>
        </p:nvGrpSpPr>
        <p:grpSpPr>
          <a:xfrm>
            <a:off x="308952" y="3755420"/>
            <a:ext cx="8248206" cy="2044888"/>
            <a:chOff x="308952" y="3591644"/>
            <a:chExt cx="8248206" cy="2044888"/>
          </a:xfrm>
        </p:grpSpPr>
        <p:grpSp>
          <p:nvGrpSpPr>
            <p:cNvPr id="3" name="Group 48"/>
            <p:cNvGrpSpPr/>
            <p:nvPr/>
          </p:nvGrpSpPr>
          <p:grpSpPr>
            <a:xfrm>
              <a:off x="1453112" y="3591644"/>
              <a:ext cx="7104046" cy="2044888"/>
              <a:chOff x="290702" y="3209500"/>
              <a:chExt cx="8172689" cy="2455935"/>
            </a:xfrm>
          </p:grpSpPr>
          <p:sp>
            <p:nvSpPr>
              <p:cNvPr id="32" name="Rectangle 31"/>
              <p:cNvSpPr/>
              <p:nvPr/>
            </p:nvSpPr>
            <p:spPr>
              <a:xfrm>
                <a:off x="290702" y="3209500"/>
                <a:ext cx="1064525" cy="707408"/>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accent6"/>
                    </a:solidFill>
                  </a:rPr>
                  <a:t>CDB </a:t>
                </a:r>
              </a:p>
              <a:p>
                <a:pPr algn="ctr"/>
                <a:r>
                  <a:rPr lang="en-US" sz="1400" dirty="0" smtClean="0">
                    <a:solidFill>
                      <a:schemeClr val="accent6"/>
                    </a:solidFill>
                  </a:rPr>
                  <a:t>Plan</a:t>
                </a:r>
                <a:endParaRPr lang="en-US" sz="1400" dirty="0">
                  <a:solidFill>
                    <a:schemeClr val="accent6"/>
                  </a:solidFill>
                </a:endParaRPr>
              </a:p>
            </p:txBody>
          </p:sp>
          <p:sp>
            <p:nvSpPr>
              <p:cNvPr id="41" name="Rectangle 40"/>
              <p:cNvSpPr/>
              <p:nvPr/>
            </p:nvSpPr>
            <p:spPr>
              <a:xfrm>
                <a:off x="1708237" y="3209500"/>
                <a:ext cx="1064525" cy="707408"/>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accent6"/>
                    </a:solidFill>
                  </a:rPr>
                  <a:t>Directives</a:t>
                </a:r>
                <a:endParaRPr lang="en-US" sz="1400" dirty="0">
                  <a:solidFill>
                    <a:schemeClr val="accent6"/>
                  </a:solidFill>
                </a:endParaRPr>
              </a:p>
            </p:txBody>
          </p:sp>
          <p:sp>
            <p:nvSpPr>
              <p:cNvPr id="42" name="Rectangle 41"/>
              <p:cNvSpPr/>
              <p:nvPr/>
            </p:nvSpPr>
            <p:spPr>
              <a:xfrm>
                <a:off x="3189684" y="3209500"/>
                <a:ext cx="1064525" cy="707408"/>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accent6"/>
                    </a:solidFill>
                  </a:rPr>
                  <a:t>Default</a:t>
                </a:r>
              </a:p>
              <a:p>
                <a:pPr algn="ctr"/>
                <a:r>
                  <a:rPr lang="en-US" sz="1400" dirty="0" smtClean="0">
                    <a:solidFill>
                      <a:schemeClr val="accent6"/>
                    </a:solidFill>
                  </a:rPr>
                  <a:t>(shares)</a:t>
                </a:r>
                <a:endParaRPr lang="en-US" sz="1400" dirty="0">
                  <a:solidFill>
                    <a:schemeClr val="accent6"/>
                  </a:solidFill>
                </a:endParaRPr>
              </a:p>
            </p:txBody>
          </p:sp>
          <p:sp>
            <p:nvSpPr>
              <p:cNvPr id="43" name="Rectangle 42"/>
              <p:cNvSpPr/>
              <p:nvPr/>
            </p:nvSpPr>
            <p:spPr>
              <a:xfrm>
                <a:off x="4636342" y="4082972"/>
                <a:ext cx="1064525" cy="707408"/>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accent6"/>
                    </a:solidFill>
                  </a:rPr>
                  <a:t>PDB</a:t>
                </a:r>
              </a:p>
              <a:p>
                <a:pPr algn="ctr"/>
                <a:r>
                  <a:rPr lang="en-US" sz="1400" dirty="0" smtClean="0">
                    <a:solidFill>
                      <a:schemeClr val="accent6"/>
                    </a:solidFill>
                  </a:rPr>
                  <a:t>Plan</a:t>
                </a:r>
                <a:endParaRPr lang="en-US" sz="1400" dirty="0">
                  <a:solidFill>
                    <a:schemeClr val="accent6"/>
                  </a:solidFill>
                </a:endParaRPr>
              </a:p>
            </p:txBody>
          </p:sp>
          <p:sp>
            <p:nvSpPr>
              <p:cNvPr id="44" name="Rectangle 43"/>
              <p:cNvSpPr/>
              <p:nvPr/>
            </p:nvSpPr>
            <p:spPr>
              <a:xfrm>
                <a:off x="6054984" y="4099363"/>
                <a:ext cx="1064525" cy="707408"/>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accent6"/>
                    </a:solidFill>
                  </a:rPr>
                  <a:t>Directives</a:t>
                </a:r>
                <a:endParaRPr lang="en-US" sz="1400" dirty="0">
                  <a:solidFill>
                    <a:schemeClr val="accent6"/>
                  </a:solidFill>
                </a:endParaRPr>
              </a:p>
            </p:txBody>
          </p:sp>
          <p:sp>
            <p:nvSpPr>
              <p:cNvPr id="46" name="Rectangle 45"/>
              <p:cNvSpPr/>
              <p:nvPr/>
            </p:nvSpPr>
            <p:spPr>
              <a:xfrm>
                <a:off x="3189684" y="4068180"/>
                <a:ext cx="1064525" cy="707408"/>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accent6"/>
                    </a:solidFill>
                  </a:rPr>
                  <a:t>PDB 1..n</a:t>
                </a:r>
                <a:endParaRPr lang="en-US" sz="1400" dirty="0">
                  <a:solidFill>
                    <a:schemeClr val="accent6"/>
                  </a:solidFill>
                </a:endParaRPr>
              </a:p>
            </p:txBody>
          </p:sp>
          <p:sp>
            <p:nvSpPr>
              <p:cNvPr id="47" name="Rectangle 46"/>
              <p:cNvSpPr/>
              <p:nvPr/>
            </p:nvSpPr>
            <p:spPr>
              <a:xfrm>
                <a:off x="7398866" y="4098219"/>
                <a:ext cx="1064525" cy="707408"/>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accent6"/>
                    </a:solidFill>
                  </a:rPr>
                  <a:t>Consumer Groups</a:t>
                </a:r>
                <a:endParaRPr lang="en-US" sz="1400" dirty="0">
                  <a:solidFill>
                    <a:schemeClr val="accent6"/>
                  </a:solidFill>
                </a:endParaRPr>
              </a:p>
            </p:txBody>
          </p:sp>
          <p:sp>
            <p:nvSpPr>
              <p:cNvPr id="48" name="Rectangle 47"/>
              <p:cNvSpPr/>
              <p:nvPr/>
            </p:nvSpPr>
            <p:spPr>
              <a:xfrm>
                <a:off x="7398866" y="4958027"/>
                <a:ext cx="1064525" cy="707408"/>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accent6"/>
                    </a:solidFill>
                  </a:rPr>
                  <a:t>OTHER_GROUPS</a:t>
                </a:r>
                <a:endParaRPr lang="en-US" sz="800" dirty="0">
                  <a:solidFill>
                    <a:schemeClr val="accent6"/>
                  </a:solidFill>
                </a:endParaRPr>
              </a:p>
            </p:txBody>
          </p:sp>
        </p:grpSp>
        <p:sp>
          <p:nvSpPr>
            <p:cNvPr id="16" name="Rectangle 15"/>
            <p:cNvSpPr/>
            <p:nvPr/>
          </p:nvSpPr>
          <p:spPr>
            <a:xfrm>
              <a:off x="308952" y="3593916"/>
              <a:ext cx="925330" cy="589010"/>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accent6"/>
                  </a:solidFill>
                </a:rPr>
                <a:t>CDB </a:t>
              </a:r>
            </a:p>
            <a:p>
              <a:pPr algn="ctr"/>
              <a:r>
                <a:rPr lang="en-US" sz="1400" dirty="0" smtClean="0">
                  <a:solidFill>
                    <a:schemeClr val="accent6"/>
                  </a:solidFill>
                </a:rPr>
                <a:t>1..n</a:t>
              </a:r>
              <a:endParaRPr lang="en-US" sz="1400" dirty="0">
                <a:solidFill>
                  <a:schemeClr val="accent6"/>
                </a:solidFill>
              </a:endParaRPr>
            </a:p>
          </p:txBody>
        </p:sp>
      </p:grpSp>
      <p:sp>
        <p:nvSpPr>
          <p:cNvPr id="18" name="TextBox 17"/>
          <p:cNvSpPr txBox="1"/>
          <p:nvPr/>
        </p:nvSpPr>
        <p:spPr>
          <a:xfrm>
            <a:off x="190500" y="1425770"/>
            <a:ext cx="1861600" cy="369332"/>
          </a:xfrm>
          <a:prstGeom prst="rect">
            <a:avLst/>
          </a:prstGeom>
          <a:noFill/>
        </p:spPr>
        <p:txBody>
          <a:bodyPr wrap="none" rtlCol="0">
            <a:spAutoFit/>
          </a:bodyPr>
          <a:lstStyle/>
          <a:p>
            <a:r>
              <a:rPr lang="en-US" dirty="0" smtClean="0"/>
              <a:t>Non - multitenant</a:t>
            </a:r>
            <a:endParaRPr lang="en-US" dirty="0"/>
          </a:p>
        </p:txBody>
      </p:sp>
      <p:sp>
        <p:nvSpPr>
          <p:cNvPr id="19" name="TextBox 18"/>
          <p:cNvSpPr txBox="1"/>
          <p:nvPr/>
        </p:nvSpPr>
        <p:spPr>
          <a:xfrm>
            <a:off x="161403" y="3260974"/>
            <a:ext cx="1305357" cy="369332"/>
          </a:xfrm>
          <a:prstGeom prst="rect">
            <a:avLst/>
          </a:prstGeom>
          <a:noFill/>
        </p:spPr>
        <p:txBody>
          <a:bodyPr wrap="none" rtlCol="0">
            <a:spAutoFit/>
          </a:bodyPr>
          <a:lstStyle/>
          <a:p>
            <a:r>
              <a:rPr lang="en-US" dirty="0" smtClean="0"/>
              <a:t>Multitenant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Non - multitenant</a:t>
            </a:r>
            <a:endParaRPr lang="en-US" sz="30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14</a:t>
            </a:fld>
            <a:endParaRPr lang="en-US" dirty="0"/>
          </a:p>
        </p:txBody>
      </p:sp>
      <p:sp>
        <p:nvSpPr>
          <p:cNvPr id="18" name="TextBox 17"/>
          <p:cNvSpPr txBox="1"/>
          <p:nvPr/>
        </p:nvSpPr>
        <p:spPr>
          <a:xfrm>
            <a:off x="422516" y="2169138"/>
            <a:ext cx="1039580" cy="369332"/>
          </a:xfrm>
          <a:prstGeom prst="rect">
            <a:avLst/>
          </a:prstGeom>
          <a:noFill/>
        </p:spPr>
        <p:txBody>
          <a:bodyPr wrap="none" rtlCol="0">
            <a:spAutoFit/>
          </a:bodyPr>
          <a:lstStyle/>
          <a:p>
            <a:r>
              <a:rPr lang="en-US" dirty="0" smtClean="0"/>
              <a:t>day_plan</a:t>
            </a:r>
            <a:endParaRPr lang="en-US" dirty="0"/>
          </a:p>
        </p:txBody>
      </p:sp>
      <p:graphicFrame>
        <p:nvGraphicFramePr>
          <p:cNvPr id="22" name="Table 21"/>
          <p:cNvGraphicFramePr>
            <a:graphicFrameLocks noGrp="1"/>
          </p:cNvGraphicFramePr>
          <p:nvPr/>
        </p:nvGraphicFramePr>
        <p:xfrm>
          <a:off x="678985" y="2740607"/>
          <a:ext cx="3073782" cy="1940560"/>
        </p:xfrm>
        <a:graphic>
          <a:graphicData uri="http://schemas.openxmlformats.org/drawingml/2006/table">
            <a:tbl>
              <a:tblPr firstRow="1" bandRow="1">
                <a:tableStyleId>{5C22544A-7EE6-4342-B048-85BDC9FD1C3A}</a:tableStyleId>
              </a:tblPr>
              <a:tblGrid>
                <a:gridCol w="1024594"/>
                <a:gridCol w="1024594"/>
                <a:gridCol w="1024594"/>
              </a:tblGrid>
              <a:tr h="370840">
                <a:tc>
                  <a:txBody>
                    <a:bodyPr/>
                    <a:lstStyle/>
                    <a:p>
                      <a:pPr marL="0" lvl="0" algn="l" defTabSz="457200" rtl="0" eaLnBrk="1" fontAlgn="b" latinLnBrk="0" hangingPunct="1"/>
                      <a:r>
                        <a:rPr lang="en-US" sz="1200" kern="1200" dirty="0">
                          <a:solidFill>
                            <a:schemeClr val="dk1"/>
                          </a:solidFill>
                          <a:latin typeface="+mn-lt"/>
                          <a:ea typeface="+mn-ea"/>
                          <a:cs typeface="+mn-cs"/>
                        </a:rPr>
                        <a:t>Consumer </a:t>
                      </a:r>
                      <a:br>
                        <a:rPr lang="en-US" sz="1200" kern="1200" dirty="0">
                          <a:solidFill>
                            <a:schemeClr val="dk1"/>
                          </a:solidFill>
                          <a:latin typeface="+mn-lt"/>
                          <a:ea typeface="+mn-ea"/>
                          <a:cs typeface="+mn-cs"/>
                        </a:rPr>
                      </a:br>
                      <a:r>
                        <a:rPr lang="en-US" sz="1200" kern="1200" dirty="0">
                          <a:solidFill>
                            <a:schemeClr val="dk1"/>
                          </a:solidFill>
                          <a:latin typeface="+mn-lt"/>
                          <a:ea typeface="+mn-ea"/>
                          <a:cs typeface="+mn-cs"/>
                        </a:rPr>
                        <a:t>Group</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SHARES</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Guaranteed</a:t>
                      </a:r>
                      <a:br>
                        <a:rPr lang="en-US" sz="1200" kern="1200" dirty="0">
                          <a:solidFill>
                            <a:schemeClr val="dk1"/>
                          </a:solidFill>
                          <a:latin typeface="+mn-lt"/>
                          <a:ea typeface="+mn-ea"/>
                          <a:cs typeface="+mn-cs"/>
                        </a:rPr>
                      </a:br>
                      <a:r>
                        <a:rPr lang="en-US" sz="1200" kern="1200" dirty="0">
                          <a:solidFill>
                            <a:schemeClr val="dk1"/>
                          </a:solidFill>
                          <a:latin typeface="+mn-lt"/>
                          <a:ea typeface="+mn-ea"/>
                          <a:cs typeface="+mn-cs"/>
                        </a:rPr>
                        <a:t>CPU</a:t>
                      </a:r>
                    </a:p>
                  </a:txBody>
                  <a:tcPr anchor="b"/>
                </a:tc>
              </a:tr>
              <a:tr h="370840">
                <a:tc>
                  <a:txBody>
                    <a:bodyPr/>
                    <a:lstStyle/>
                    <a:p>
                      <a:pPr marL="0" lvl="0" algn="l" defTabSz="457200" rtl="0" eaLnBrk="1" fontAlgn="b" latinLnBrk="0" hangingPunct="1"/>
                      <a:r>
                        <a:rPr lang="en-US" sz="1200" kern="1200" dirty="0">
                          <a:solidFill>
                            <a:schemeClr val="dk1"/>
                          </a:solidFill>
                          <a:latin typeface="+mn-lt"/>
                          <a:ea typeface="+mn-ea"/>
                          <a:cs typeface="+mn-cs"/>
                        </a:rPr>
                        <a:t>APPS</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6</a:t>
                      </a:r>
                    </a:p>
                  </a:txBody>
                  <a:tcPr anchor="b"/>
                </a:tc>
                <a:tc>
                  <a:txBody>
                    <a:bodyPr/>
                    <a:lstStyle/>
                    <a:p>
                      <a:pPr marL="0" lvl="0" algn="l" defTabSz="457200" rtl="0" eaLnBrk="1" fontAlgn="b" latinLnBrk="0" hangingPunct="1"/>
                      <a:r>
                        <a:rPr lang="en-US" sz="1200" b="1" kern="1200" dirty="0">
                          <a:solidFill>
                            <a:schemeClr val="tx1">
                              <a:lumMod val="50000"/>
                              <a:lumOff val="50000"/>
                            </a:schemeClr>
                          </a:solidFill>
                          <a:latin typeface="+mn-lt"/>
                          <a:ea typeface="+mn-ea"/>
                          <a:cs typeface="+mn-cs"/>
                        </a:rPr>
                        <a:t>60.0%</a:t>
                      </a:r>
                    </a:p>
                  </a:txBody>
                  <a:tcPr anchor="b"/>
                </a:tc>
              </a:tr>
              <a:tr h="370840">
                <a:tc>
                  <a:txBody>
                    <a:bodyPr/>
                    <a:lstStyle/>
                    <a:p>
                      <a:pPr marL="0" lvl="0" algn="l" defTabSz="457200" rtl="0" eaLnBrk="1" fontAlgn="b" latinLnBrk="0" hangingPunct="1"/>
                      <a:r>
                        <a:rPr lang="en-US" sz="1200" kern="1200" dirty="0">
                          <a:solidFill>
                            <a:schemeClr val="dk1"/>
                          </a:solidFill>
                          <a:latin typeface="+mn-lt"/>
                          <a:ea typeface="+mn-ea"/>
                          <a:cs typeface="+mn-cs"/>
                        </a:rPr>
                        <a:t>REPORTS</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2</a:t>
                      </a:r>
                    </a:p>
                  </a:txBody>
                  <a:tcPr anchor="b"/>
                </a:tc>
                <a:tc>
                  <a:txBody>
                    <a:bodyPr/>
                    <a:lstStyle/>
                    <a:p>
                      <a:pPr marL="0" lvl="0" algn="l" defTabSz="457200" rtl="0" eaLnBrk="1" fontAlgn="b" latinLnBrk="0" hangingPunct="1"/>
                      <a:r>
                        <a:rPr lang="en-US" sz="1200" b="1" kern="1200" dirty="0">
                          <a:solidFill>
                            <a:schemeClr val="tx1">
                              <a:lumMod val="50000"/>
                              <a:lumOff val="50000"/>
                            </a:schemeClr>
                          </a:solidFill>
                          <a:latin typeface="+mn-lt"/>
                          <a:ea typeface="+mn-ea"/>
                          <a:cs typeface="+mn-cs"/>
                        </a:rPr>
                        <a:t>20.0%</a:t>
                      </a:r>
                    </a:p>
                  </a:txBody>
                  <a:tcPr anchor="b"/>
                </a:tc>
              </a:tr>
              <a:tr h="370840">
                <a:tc>
                  <a:txBody>
                    <a:bodyPr/>
                    <a:lstStyle/>
                    <a:p>
                      <a:pPr marL="0" lvl="0" algn="l" defTabSz="457200" rtl="0" eaLnBrk="1" fontAlgn="b" latinLnBrk="0" hangingPunct="1"/>
                      <a:r>
                        <a:rPr lang="en-US" sz="1200" kern="1200" dirty="0">
                          <a:solidFill>
                            <a:schemeClr val="dk1"/>
                          </a:solidFill>
                          <a:latin typeface="+mn-lt"/>
                          <a:ea typeface="+mn-ea"/>
                          <a:cs typeface="+mn-cs"/>
                        </a:rPr>
                        <a:t>MAINT</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1</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10.0%</a:t>
                      </a:r>
                    </a:p>
                  </a:txBody>
                  <a:tcPr anchor="b"/>
                </a:tc>
              </a:tr>
              <a:tr h="370840">
                <a:tc>
                  <a:txBody>
                    <a:bodyPr/>
                    <a:lstStyle/>
                    <a:p>
                      <a:pPr marL="0" lvl="0" algn="l" defTabSz="457200" rtl="0" eaLnBrk="1" fontAlgn="b" latinLnBrk="0" hangingPunct="1"/>
                      <a:r>
                        <a:rPr lang="en-US" sz="1200" kern="1200" dirty="0">
                          <a:solidFill>
                            <a:schemeClr val="dk1"/>
                          </a:solidFill>
                          <a:latin typeface="+mn-lt"/>
                          <a:ea typeface="+mn-ea"/>
                          <a:cs typeface="+mn-cs"/>
                        </a:rPr>
                        <a:t>OTHERS</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1</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10.0%</a:t>
                      </a:r>
                    </a:p>
                  </a:txBody>
                  <a:tcPr anchor="b"/>
                </a:tc>
              </a:tr>
            </a:tbl>
          </a:graphicData>
        </a:graphic>
      </p:graphicFrame>
      <p:graphicFrame>
        <p:nvGraphicFramePr>
          <p:cNvPr id="24" name="Table 23"/>
          <p:cNvGraphicFramePr>
            <a:graphicFrameLocks noGrp="1"/>
          </p:cNvGraphicFramePr>
          <p:nvPr/>
        </p:nvGraphicFramePr>
        <p:xfrm>
          <a:off x="5034895" y="2740607"/>
          <a:ext cx="3073782" cy="1940560"/>
        </p:xfrm>
        <a:graphic>
          <a:graphicData uri="http://schemas.openxmlformats.org/drawingml/2006/table">
            <a:tbl>
              <a:tblPr firstRow="1" bandRow="1">
                <a:tableStyleId>{5C22544A-7EE6-4342-B048-85BDC9FD1C3A}</a:tableStyleId>
              </a:tblPr>
              <a:tblGrid>
                <a:gridCol w="1024594"/>
                <a:gridCol w="1024594"/>
                <a:gridCol w="1024594"/>
              </a:tblGrid>
              <a:tr h="370840">
                <a:tc>
                  <a:txBody>
                    <a:bodyPr/>
                    <a:lstStyle/>
                    <a:p>
                      <a:pPr marL="0" lvl="0" algn="l" defTabSz="457200" rtl="0" eaLnBrk="1" fontAlgn="b" latinLnBrk="0" hangingPunct="1"/>
                      <a:r>
                        <a:rPr lang="en-US" sz="1200" kern="1200" dirty="0">
                          <a:solidFill>
                            <a:schemeClr val="dk1"/>
                          </a:solidFill>
                          <a:latin typeface="+mn-lt"/>
                          <a:ea typeface="+mn-ea"/>
                          <a:cs typeface="+mn-cs"/>
                        </a:rPr>
                        <a:t>Consumer </a:t>
                      </a:r>
                      <a:br>
                        <a:rPr lang="en-US" sz="1200" kern="1200" dirty="0">
                          <a:solidFill>
                            <a:schemeClr val="dk1"/>
                          </a:solidFill>
                          <a:latin typeface="+mn-lt"/>
                          <a:ea typeface="+mn-ea"/>
                          <a:cs typeface="+mn-cs"/>
                        </a:rPr>
                      </a:br>
                      <a:r>
                        <a:rPr lang="en-US" sz="1200" kern="1200" dirty="0">
                          <a:solidFill>
                            <a:schemeClr val="dk1"/>
                          </a:solidFill>
                          <a:latin typeface="+mn-lt"/>
                          <a:ea typeface="+mn-ea"/>
                          <a:cs typeface="+mn-cs"/>
                        </a:rPr>
                        <a:t>Group</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SHARES</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Guaranteed</a:t>
                      </a:r>
                      <a:br>
                        <a:rPr lang="en-US" sz="1200" kern="1200" dirty="0">
                          <a:solidFill>
                            <a:schemeClr val="dk1"/>
                          </a:solidFill>
                          <a:latin typeface="+mn-lt"/>
                          <a:ea typeface="+mn-ea"/>
                          <a:cs typeface="+mn-cs"/>
                        </a:rPr>
                      </a:br>
                      <a:r>
                        <a:rPr lang="en-US" sz="1200" kern="1200" dirty="0">
                          <a:solidFill>
                            <a:schemeClr val="dk1"/>
                          </a:solidFill>
                          <a:latin typeface="+mn-lt"/>
                          <a:ea typeface="+mn-ea"/>
                          <a:cs typeface="+mn-cs"/>
                        </a:rPr>
                        <a:t>CPU</a:t>
                      </a:r>
                    </a:p>
                  </a:txBody>
                  <a:tcPr anchor="b"/>
                </a:tc>
              </a:tr>
              <a:tr h="370840">
                <a:tc>
                  <a:txBody>
                    <a:bodyPr/>
                    <a:lstStyle/>
                    <a:p>
                      <a:pPr marL="0" lvl="0" algn="l" defTabSz="457200" rtl="0" eaLnBrk="1" fontAlgn="b" latinLnBrk="0" hangingPunct="1"/>
                      <a:r>
                        <a:rPr lang="en-US" sz="1200" kern="1200" dirty="0">
                          <a:solidFill>
                            <a:schemeClr val="dk1"/>
                          </a:solidFill>
                          <a:latin typeface="+mn-lt"/>
                          <a:ea typeface="+mn-ea"/>
                          <a:cs typeface="+mn-cs"/>
                        </a:rPr>
                        <a:t>APPS</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2</a:t>
                      </a:r>
                    </a:p>
                  </a:txBody>
                  <a:tcPr anchor="b"/>
                </a:tc>
                <a:tc>
                  <a:txBody>
                    <a:bodyPr/>
                    <a:lstStyle/>
                    <a:p>
                      <a:pPr marL="0" lvl="0" algn="l" defTabSz="457200" rtl="0" eaLnBrk="1" fontAlgn="b" latinLnBrk="0" hangingPunct="1"/>
                      <a:r>
                        <a:rPr lang="en-US" sz="1200" b="1" kern="1200" dirty="0">
                          <a:solidFill>
                            <a:schemeClr val="tx1">
                              <a:lumMod val="50000"/>
                              <a:lumOff val="50000"/>
                            </a:schemeClr>
                          </a:solidFill>
                          <a:latin typeface="+mn-lt"/>
                          <a:ea typeface="+mn-ea"/>
                          <a:cs typeface="+mn-cs"/>
                        </a:rPr>
                        <a:t>2</a:t>
                      </a:r>
                      <a:r>
                        <a:rPr lang="en-US" sz="1200" b="1" kern="1200" dirty="0" smtClean="0">
                          <a:solidFill>
                            <a:schemeClr val="tx1">
                              <a:lumMod val="50000"/>
                              <a:lumOff val="50000"/>
                            </a:schemeClr>
                          </a:solidFill>
                          <a:latin typeface="+mn-lt"/>
                          <a:ea typeface="+mn-ea"/>
                          <a:cs typeface="+mn-cs"/>
                        </a:rPr>
                        <a:t>0.0</a:t>
                      </a:r>
                      <a:r>
                        <a:rPr lang="en-US" sz="1200" b="1" kern="1200" dirty="0">
                          <a:solidFill>
                            <a:schemeClr val="tx1">
                              <a:lumMod val="50000"/>
                              <a:lumOff val="50000"/>
                            </a:schemeClr>
                          </a:solidFill>
                          <a:latin typeface="+mn-lt"/>
                          <a:ea typeface="+mn-ea"/>
                          <a:cs typeface="+mn-cs"/>
                        </a:rPr>
                        <a:t>%</a:t>
                      </a:r>
                    </a:p>
                  </a:txBody>
                  <a:tcPr anchor="b"/>
                </a:tc>
              </a:tr>
              <a:tr h="370840">
                <a:tc>
                  <a:txBody>
                    <a:bodyPr/>
                    <a:lstStyle/>
                    <a:p>
                      <a:pPr marL="0" lvl="0" algn="l" defTabSz="457200" rtl="0" eaLnBrk="1" fontAlgn="b" latinLnBrk="0" hangingPunct="1"/>
                      <a:r>
                        <a:rPr lang="en-US" sz="1200" kern="1200" dirty="0">
                          <a:solidFill>
                            <a:schemeClr val="dk1"/>
                          </a:solidFill>
                          <a:latin typeface="+mn-lt"/>
                          <a:ea typeface="+mn-ea"/>
                          <a:cs typeface="+mn-cs"/>
                        </a:rPr>
                        <a:t>REPORTS</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6</a:t>
                      </a:r>
                    </a:p>
                  </a:txBody>
                  <a:tcPr anchor="b"/>
                </a:tc>
                <a:tc>
                  <a:txBody>
                    <a:bodyPr/>
                    <a:lstStyle/>
                    <a:p>
                      <a:pPr marL="0" lvl="0" algn="l" defTabSz="457200" rtl="0" eaLnBrk="1" fontAlgn="b" latinLnBrk="0" hangingPunct="1"/>
                      <a:r>
                        <a:rPr lang="en-US" sz="1200" b="1" kern="1200" dirty="0">
                          <a:solidFill>
                            <a:schemeClr val="tx1">
                              <a:lumMod val="50000"/>
                              <a:lumOff val="50000"/>
                            </a:schemeClr>
                          </a:solidFill>
                          <a:latin typeface="+mn-lt"/>
                          <a:ea typeface="+mn-ea"/>
                          <a:cs typeface="+mn-cs"/>
                        </a:rPr>
                        <a:t>6</a:t>
                      </a:r>
                      <a:r>
                        <a:rPr lang="en-US" sz="1200" b="1" kern="1200" dirty="0" smtClean="0">
                          <a:solidFill>
                            <a:schemeClr val="tx1">
                              <a:lumMod val="50000"/>
                              <a:lumOff val="50000"/>
                            </a:schemeClr>
                          </a:solidFill>
                          <a:latin typeface="+mn-lt"/>
                          <a:ea typeface="+mn-ea"/>
                          <a:cs typeface="+mn-cs"/>
                        </a:rPr>
                        <a:t>0.0</a:t>
                      </a:r>
                      <a:r>
                        <a:rPr lang="en-US" sz="1200" b="1" kern="1200" dirty="0">
                          <a:solidFill>
                            <a:schemeClr val="tx1">
                              <a:lumMod val="50000"/>
                              <a:lumOff val="50000"/>
                            </a:schemeClr>
                          </a:solidFill>
                          <a:latin typeface="+mn-lt"/>
                          <a:ea typeface="+mn-ea"/>
                          <a:cs typeface="+mn-cs"/>
                        </a:rPr>
                        <a:t>%</a:t>
                      </a:r>
                    </a:p>
                  </a:txBody>
                  <a:tcPr anchor="b"/>
                </a:tc>
              </a:tr>
              <a:tr h="370840">
                <a:tc>
                  <a:txBody>
                    <a:bodyPr/>
                    <a:lstStyle/>
                    <a:p>
                      <a:pPr marL="0" lvl="0" algn="l" defTabSz="457200" rtl="0" eaLnBrk="1" fontAlgn="b" latinLnBrk="0" hangingPunct="1"/>
                      <a:r>
                        <a:rPr lang="en-US" sz="1200" kern="1200" dirty="0">
                          <a:solidFill>
                            <a:schemeClr val="dk1"/>
                          </a:solidFill>
                          <a:latin typeface="+mn-lt"/>
                          <a:ea typeface="+mn-ea"/>
                          <a:cs typeface="+mn-cs"/>
                        </a:rPr>
                        <a:t>MAINT</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1</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10.0%</a:t>
                      </a:r>
                    </a:p>
                  </a:txBody>
                  <a:tcPr anchor="b"/>
                </a:tc>
              </a:tr>
              <a:tr h="370840">
                <a:tc>
                  <a:txBody>
                    <a:bodyPr/>
                    <a:lstStyle/>
                    <a:p>
                      <a:pPr marL="0" lvl="0" algn="l" defTabSz="457200" rtl="0" eaLnBrk="1" fontAlgn="b" latinLnBrk="0" hangingPunct="1"/>
                      <a:r>
                        <a:rPr lang="en-US" sz="1200" kern="1200" dirty="0">
                          <a:solidFill>
                            <a:schemeClr val="dk1"/>
                          </a:solidFill>
                          <a:latin typeface="+mn-lt"/>
                          <a:ea typeface="+mn-ea"/>
                          <a:cs typeface="+mn-cs"/>
                        </a:rPr>
                        <a:t>OTHERS</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1</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10.0%</a:t>
                      </a:r>
                    </a:p>
                  </a:txBody>
                  <a:tcPr anchor="b"/>
                </a:tc>
              </a:tr>
            </a:tbl>
          </a:graphicData>
        </a:graphic>
      </p:graphicFrame>
      <p:sp>
        <p:nvSpPr>
          <p:cNvPr id="26" name="TextBox 25"/>
          <p:cNvSpPr txBox="1"/>
          <p:nvPr/>
        </p:nvSpPr>
        <p:spPr>
          <a:xfrm>
            <a:off x="4833014" y="2157762"/>
            <a:ext cx="1231299" cy="369332"/>
          </a:xfrm>
          <a:prstGeom prst="rect">
            <a:avLst/>
          </a:prstGeom>
          <a:noFill/>
        </p:spPr>
        <p:txBody>
          <a:bodyPr wrap="none" rtlCol="0">
            <a:spAutoFit/>
          </a:bodyPr>
          <a:lstStyle/>
          <a:p>
            <a:r>
              <a:rPr lang="en-US" dirty="0" smtClean="0"/>
              <a:t>batch_plan</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Multitenant</a:t>
            </a:r>
            <a:endParaRPr lang="en-US" sz="30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15</a:t>
            </a:fld>
            <a:endParaRPr lang="en-US" dirty="0"/>
          </a:p>
        </p:txBody>
      </p:sp>
      <p:graphicFrame>
        <p:nvGraphicFramePr>
          <p:cNvPr id="22" name="Table 21"/>
          <p:cNvGraphicFramePr>
            <a:graphicFrameLocks noGrp="1"/>
          </p:cNvGraphicFramePr>
          <p:nvPr/>
        </p:nvGraphicFramePr>
        <p:xfrm>
          <a:off x="422516" y="1703359"/>
          <a:ext cx="2227989" cy="991874"/>
        </p:xfrm>
        <a:graphic>
          <a:graphicData uri="http://schemas.openxmlformats.org/drawingml/2006/table">
            <a:tbl>
              <a:tblPr firstRow="1" bandRow="1">
                <a:tableStyleId>{5C22544A-7EE6-4342-B048-85BDC9FD1C3A}</a:tableStyleId>
              </a:tblPr>
              <a:tblGrid>
                <a:gridCol w="781325"/>
                <a:gridCol w="627797"/>
                <a:gridCol w="818867"/>
              </a:tblGrid>
              <a:tr h="367171">
                <a:tc>
                  <a:txBody>
                    <a:bodyPr/>
                    <a:lstStyle/>
                    <a:p>
                      <a:pPr marL="0" lvl="0" algn="l" defTabSz="457200" rtl="0" eaLnBrk="1" fontAlgn="b" latinLnBrk="0" hangingPunct="1"/>
                      <a:r>
                        <a:rPr lang="en-US" sz="1000" kern="1200" dirty="0" smtClean="0">
                          <a:solidFill>
                            <a:schemeClr val="dk1"/>
                          </a:solidFill>
                          <a:latin typeface="+mn-lt"/>
                          <a:ea typeface="+mn-ea"/>
                          <a:cs typeface="+mn-cs"/>
                        </a:rPr>
                        <a:t>PDB</a:t>
                      </a:r>
                      <a:endParaRPr lang="en-US" sz="1000" kern="1200" dirty="0">
                        <a:solidFill>
                          <a:schemeClr val="dk1"/>
                        </a:solidFill>
                        <a:latin typeface="+mn-lt"/>
                        <a:ea typeface="+mn-ea"/>
                        <a:cs typeface="+mn-cs"/>
                      </a:endParaRPr>
                    </a:p>
                  </a:txBody>
                  <a:tcPr anchor="b"/>
                </a:tc>
                <a:tc>
                  <a:txBody>
                    <a:bodyPr/>
                    <a:lstStyle/>
                    <a:p>
                      <a:pPr marL="0" lvl="0" algn="l" defTabSz="457200" rtl="0" eaLnBrk="1" fontAlgn="b" latinLnBrk="0" hangingPunct="1"/>
                      <a:r>
                        <a:rPr lang="en-US" sz="1000" kern="1200" dirty="0">
                          <a:solidFill>
                            <a:schemeClr val="dk1"/>
                          </a:solidFill>
                          <a:latin typeface="+mn-lt"/>
                          <a:ea typeface="+mn-ea"/>
                          <a:cs typeface="+mn-cs"/>
                        </a:rPr>
                        <a:t>SHARES</a:t>
                      </a:r>
                    </a:p>
                  </a:txBody>
                  <a:tcPr anchor="b"/>
                </a:tc>
                <a:tc>
                  <a:txBody>
                    <a:bodyPr/>
                    <a:lstStyle/>
                    <a:p>
                      <a:pPr marL="0" lvl="0" algn="l" defTabSz="457200" rtl="0" eaLnBrk="1" fontAlgn="b" latinLnBrk="0" hangingPunct="1"/>
                      <a:r>
                        <a:rPr lang="en-US" sz="1000" kern="1200" dirty="0">
                          <a:solidFill>
                            <a:schemeClr val="dk1"/>
                          </a:solidFill>
                          <a:latin typeface="+mn-lt"/>
                          <a:ea typeface="+mn-ea"/>
                          <a:cs typeface="+mn-cs"/>
                        </a:rPr>
                        <a:t>Guaranteed</a:t>
                      </a:r>
                      <a:br>
                        <a:rPr lang="en-US" sz="1000" kern="1200" dirty="0">
                          <a:solidFill>
                            <a:schemeClr val="dk1"/>
                          </a:solidFill>
                          <a:latin typeface="+mn-lt"/>
                          <a:ea typeface="+mn-ea"/>
                          <a:cs typeface="+mn-cs"/>
                        </a:rPr>
                      </a:br>
                      <a:r>
                        <a:rPr lang="en-US" sz="1000" kern="1200" dirty="0">
                          <a:solidFill>
                            <a:schemeClr val="dk1"/>
                          </a:solidFill>
                          <a:latin typeface="+mn-lt"/>
                          <a:ea typeface="+mn-ea"/>
                          <a:cs typeface="+mn-cs"/>
                        </a:rPr>
                        <a:t>CPU</a:t>
                      </a:r>
                    </a:p>
                  </a:txBody>
                  <a:tcPr anchor="b"/>
                </a:tc>
              </a:tr>
              <a:tr h="297817">
                <a:tc>
                  <a:txBody>
                    <a:bodyPr/>
                    <a:lstStyle/>
                    <a:p>
                      <a:pPr marL="0" lvl="0" algn="l" defTabSz="457200" rtl="0" eaLnBrk="1" fontAlgn="b" latinLnBrk="0" hangingPunct="1"/>
                      <a:r>
                        <a:rPr lang="en-US" sz="1000" kern="1200" dirty="0" smtClean="0">
                          <a:solidFill>
                            <a:schemeClr val="dk1"/>
                          </a:solidFill>
                          <a:latin typeface="+mn-lt"/>
                          <a:ea typeface="+mn-ea"/>
                          <a:cs typeface="+mn-cs"/>
                        </a:rPr>
                        <a:t>PDB1</a:t>
                      </a:r>
                      <a:endParaRPr lang="en-US" sz="1000" kern="1200" dirty="0">
                        <a:solidFill>
                          <a:schemeClr val="dk1"/>
                        </a:solidFill>
                        <a:latin typeface="+mn-lt"/>
                        <a:ea typeface="+mn-ea"/>
                        <a:cs typeface="+mn-cs"/>
                      </a:endParaRP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5</a:t>
                      </a:r>
                      <a:r>
                        <a:rPr lang="en-US" sz="1000" kern="1200" dirty="0" smtClean="0">
                          <a:solidFill>
                            <a:schemeClr val="dk1"/>
                          </a:solidFill>
                          <a:latin typeface="+mn-lt"/>
                          <a:ea typeface="+mn-ea"/>
                          <a:cs typeface="+mn-cs"/>
                        </a:rPr>
                        <a:t>0.0</a:t>
                      </a:r>
                      <a:r>
                        <a:rPr lang="en-US" sz="1000" kern="1200" dirty="0">
                          <a:solidFill>
                            <a:schemeClr val="dk1"/>
                          </a:solidFill>
                          <a:latin typeface="+mn-lt"/>
                          <a:ea typeface="+mn-ea"/>
                          <a:cs typeface="+mn-cs"/>
                        </a:rPr>
                        <a:t>%</a:t>
                      </a:r>
                    </a:p>
                  </a:txBody>
                  <a:tcPr anchor="b">
                    <a:solidFill>
                      <a:schemeClr val="tx1">
                        <a:lumMod val="25000"/>
                        <a:lumOff val="75000"/>
                      </a:schemeClr>
                    </a:solidFill>
                  </a:tcPr>
                </a:tc>
              </a:tr>
              <a:tr h="297817">
                <a:tc>
                  <a:txBody>
                    <a:bodyPr/>
                    <a:lstStyle/>
                    <a:p>
                      <a:pPr marL="0" lvl="0" algn="l" defTabSz="457200" rtl="0" eaLnBrk="1" fontAlgn="b" latinLnBrk="0" hangingPunct="1"/>
                      <a:r>
                        <a:rPr lang="en-US" sz="1000" kern="1200" dirty="0" smtClean="0">
                          <a:solidFill>
                            <a:schemeClr val="dk1"/>
                          </a:solidFill>
                          <a:latin typeface="+mn-lt"/>
                          <a:ea typeface="+mn-ea"/>
                          <a:cs typeface="+mn-cs"/>
                        </a:rPr>
                        <a:t>PDB2</a:t>
                      </a:r>
                      <a:endParaRPr lang="en-US" sz="1000" kern="1200" dirty="0">
                        <a:solidFill>
                          <a:schemeClr val="dk1"/>
                        </a:solidFill>
                        <a:latin typeface="+mn-lt"/>
                        <a:ea typeface="+mn-ea"/>
                        <a:cs typeface="+mn-cs"/>
                      </a:endParaRP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5</a:t>
                      </a:r>
                      <a:r>
                        <a:rPr lang="en-US" sz="1000" kern="1200" dirty="0" smtClean="0">
                          <a:solidFill>
                            <a:schemeClr val="dk1"/>
                          </a:solidFill>
                          <a:latin typeface="+mn-lt"/>
                          <a:ea typeface="+mn-ea"/>
                          <a:cs typeface="+mn-cs"/>
                        </a:rPr>
                        <a:t>0.0</a:t>
                      </a:r>
                      <a:r>
                        <a:rPr lang="en-US" sz="1000" kern="1200" dirty="0">
                          <a:solidFill>
                            <a:schemeClr val="dk1"/>
                          </a:solidFill>
                          <a:latin typeface="+mn-lt"/>
                          <a:ea typeface="+mn-ea"/>
                          <a:cs typeface="+mn-cs"/>
                        </a:rPr>
                        <a:t>%</a:t>
                      </a:r>
                    </a:p>
                  </a:txBody>
                  <a:tcPr anchor="b">
                    <a:solidFill>
                      <a:srgbClr val="99CCFF"/>
                    </a:solidFill>
                  </a:tcPr>
                </a:tc>
              </a:tr>
            </a:tbl>
          </a:graphicData>
        </a:graphic>
      </p:graphicFrame>
      <p:graphicFrame>
        <p:nvGraphicFramePr>
          <p:cNvPr id="8" name="Table 7"/>
          <p:cNvGraphicFramePr>
            <a:graphicFrameLocks noGrp="1"/>
          </p:cNvGraphicFramePr>
          <p:nvPr/>
        </p:nvGraphicFramePr>
        <p:xfrm>
          <a:off x="3340297" y="1703359"/>
          <a:ext cx="2227989" cy="1587508"/>
        </p:xfrm>
        <a:graphic>
          <a:graphicData uri="http://schemas.openxmlformats.org/drawingml/2006/table">
            <a:tbl>
              <a:tblPr firstRow="1" bandRow="1">
                <a:tableStyleId>{5C22544A-7EE6-4342-B048-85BDC9FD1C3A}</a:tableStyleId>
              </a:tblPr>
              <a:tblGrid>
                <a:gridCol w="781325"/>
                <a:gridCol w="627797"/>
                <a:gridCol w="818867"/>
              </a:tblGrid>
              <a:tr h="367171">
                <a:tc>
                  <a:txBody>
                    <a:bodyPr/>
                    <a:lstStyle/>
                    <a:p>
                      <a:pPr marL="0" lvl="0" algn="l" defTabSz="457200" rtl="0" eaLnBrk="1" fontAlgn="b" latinLnBrk="0" hangingPunct="1"/>
                      <a:r>
                        <a:rPr lang="en-US" sz="1000" kern="1200" dirty="0">
                          <a:solidFill>
                            <a:schemeClr val="dk1"/>
                          </a:solidFill>
                          <a:latin typeface="+mn-lt"/>
                          <a:ea typeface="+mn-ea"/>
                          <a:cs typeface="+mn-cs"/>
                        </a:rPr>
                        <a:t>Consumer </a:t>
                      </a:r>
                      <a:br>
                        <a:rPr lang="en-US" sz="1000" kern="1200" dirty="0">
                          <a:solidFill>
                            <a:schemeClr val="dk1"/>
                          </a:solidFill>
                          <a:latin typeface="+mn-lt"/>
                          <a:ea typeface="+mn-ea"/>
                          <a:cs typeface="+mn-cs"/>
                        </a:rPr>
                      </a:br>
                      <a:r>
                        <a:rPr lang="en-US" sz="1000" kern="1200" dirty="0">
                          <a:solidFill>
                            <a:schemeClr val="dk1"/>
                          </a:solidFill>
                          <a:latin typeface="+mn-lt"/>
                          <a:ea typeface="+mn-ea"/>
                          <a:cs typeface="+mn-cs"/>
                        </a:rPr>
                        <a:t>Group</a:t>
                      </a:r>
                    </a:p>
                  </a:txBody>
                  <a:tcPr anchor="b"/>
                </a:tc>
                <a:tc>
                  <a:txBody>
                    <a:bodyPr/>
                    <a:lstStyle/>
                    <a:p>
                      <a:pPr marL="0" lvl="0" algn="l" defTabSz="457200" rtl="0" eaLnBrk="1" fontAlgn="b" latinLnBrk="0" hangingPunct="1"/>
                      <a:r>
                        <a:rPr lang="en-US" sz="1000" kern="1200" dirty="0">
                          <a:solidFill>
                            <a:schemeClr val="dk1"/>
                          </a:solidFill>
                          <a:latin typeface="+mn-lt"/>
                          <a:ea typeface="+mn-ea"/>
                          <a:cs typeface="+mn-cs"/>
                        </a:rPr>
                        <a:t>SHARES</a:t>
                      </a:r>
                    </a:p>
                  </a:txBody>
                  <a:tcPr anchor="b"/>
                </a:tc>
                <a:tc>
                  <a:txBody>
                    <a:bodyPr/>
                    <a:lstStyle/>
                    <a:p>
                      <a:pPr marL="0" lvl="0" algn="l" defTabSz="457200" rtl="0" eaLnBrk="1" fontAlgn="b" latinLnBrk="0" hangingPunct="1"/>
                      <a:r>
                        <a:rPr lang="en-US" sz="1000" kern="1200" dirty="0">
                          <a:solidFill>
                            <a:schemeClr val="dk1"/>
                          </a:solidFill>
                          <a:latin typeface="+mn-lt"/>
                          <a:ea typeface="+mn-ea"/>
                          <a:cs typeface="+mn-cs"/>
                        </a:rPr>
                        <a:t>Guaranteed</a:t>
                      </a:r>
                      <a:br>
                        <a:rPr lang="en-US" sz="1000" kern="1200" dirty="0">
                          <a:solidFill>
                            <a:schemeClr val="dk1"/>
                          </a:solidFill>
                          <a:latin typeface="+mn-lt"/>
                          <a:ea typeface="+mn-ea"/>
                          <a:cs typeface="+mn-cs"/>
                        </a:rPr>
                      </a:br>
                      <a:r>
                        <a:rPr lang="en-US" sz="1000" kern="1200" dirty="0">
                          <a:solidFill>
                            <a:schemeClr val="dk1"/>
                          </a:solidFill>
                          <a:latin typeface="+mn-lt"/>
                          <a:ea typeface="+mn-ea"/>
                          <a:cs typeface="+mn-cs"/>
                        </a:rPr>
                        <a:t>CPU</a:t>
                      </a:r>
                    </a:p>
                  </a:txBody>
                  <a:tcPr anchor="b"/>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APPS</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6</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60.0%</a:t>
                      </a:r>
                    </a:p>
                  </a:txBody>
                  <a:tcPr anchor="b">
                    <a:solidFill>
                      <a:schemeClr val="tx1">
                        <a:lumMod val="25000"/>
                        <a:lumOff val="75000"/>
                      </a:schemeClr>
                    </a:solidFill>
                  </a:tcPr>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REPORTS</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2</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20.0%</a:t>
                      </a:r>
                    </a:p>
                  </a:txBody>
                  <a:tcPr anchor="b">
                    <a:solidFill>
                      <a:schemeClr val="tx1">
                        <a:lumMod val="25000"/>
                        <a:lumOff val="75000"/>
                      </a:schemeClr>
                    </a:solidFill>
                  </a:tcPr>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MAINT</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10.0%</a:t>
                      </a:r>
                    </a:p>
                  </a:txBody>
                  <a:tcPr anchor="b">
                    <a:solidFill>
                      <a:schemeClr val="tx1">
                        <a:lumMod val="25000"/>
                        <a:lumOff val="75000"/>
                      </a:schemeClr>
                    </a:solidFill>
                  </a:tcPr>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OTHERS</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10.0%</a:t>
                      </a:r>
                    </a:p>
                  </a:txBody>
                  <a:tcPr anchor="b">
                    <a:solidFill>
                      <a:schemeClr val="tx1">
                        <a:lumMod val="25000"/>
                        <a:lumOff val="75000"/>
                      </a:schemeClr>
                    </a:solidFill>
                  </a:tcPr>
                </a:tc>
              </a:tr>
            </a:tbl>
          </a:graphicData>
        </a:graphic>
      </p:graphicFrame>
      <p:graphicFrame>
        <p:nvGraphicFramePr>
          <p:cNvPr id="9" name="Table 8"/>
          <p:cNvGraphicFramePr>
            <a:graphicFrameLocks noGrp="1"/>
          </p:cNvGraphicFramePr>
          <p:nvPr/>
        </p:nvGraphicFramePr>
        <p:xfrm>
          <a:off x="6252192" y="1703359"/>
          <a:ext cx="2227989" cy="1587508"/>
        </p:xfrm>
        <a:graphic>
          <a:graphicData uri="http://schemas.openxmlformats.org/drawingml/2006/table">
            <a:tbl>
              <a:tblPr firstRow="1" bandRow="1">
                <a:tableStyleId>{5C22544A-7EE6-4342-B048-85BDC9FD1C3A}</a:tableStyleId>
              </a:tblPr>
              <a:tblGrid>
                <a:gridCol w="781325"/>
                <a:gridCol w="627797"/>
                <a:gridCol w="818867"/>
              </a:tblGrid>
              <a:tr h="367171">
                <a:tc>
                  <a:txBody>
                    <a:bodyPr/>
                    <a:lstStyle/>
                    <a:p>
                      <a:pPr marL="0" lvl="0" algn="l" defTabSz="457200" rtl="0" eaLnBrk="1" fontAlgn="b" latinLnBrk="0" hangingPunct="1"/>
                      <a:r>
                        <a:rPr lang="en-US" sz="1000" kern="1200" dirty="0">
                          <a:solidFill>
                            <a:schemeClr val="dk1"/>
                          </a:solidFill>
                          <a:latin typeface="+mn-lt"/>
                          <a:ea typeface="+mn-ea"/>
                          <a:cs typeface="+mn-cs"/>
                        </a:rPr>
                        <a:t>Consumer </a:t>
                      </a:r>
                      <a:br>
                        <a:rPr lang="en-US" sz="1000" kern="1200" dirty="0">
                          <a:solidFill>
                            <a:schemeClr val="dk1"/>
                          </a:solidFill>
                          <a:latin typeface="+mn-lt"/>
                          <a:ea typeface="+mn-ea"/>
                          <a:cs typeface="+mn-cs"/>
                        </a:rPr>
                      </a:br>
                      <a:r>
                        <a:rPr lang="en-US" sz="1000" kern="1200" dirty="0">
                          <a:solidFill>
                            <a:schemeClr val="dk1"/>
                          </a:solidFill>
                          <a:latin typeface="+mn-lt"/>
                          <a:ea typeface="+mn-ea"/>
                          <a:cs typeface="+mn-cs"/>
                        </a:rPr>
                        <a:t>Group</a:t>
                      </a:r>
                    </a:p>
                  </a:txBody>
                  <a:tcPr anchor="b"/>
                </a:tc>
                <a:tc>
                  <a:txBody>
                    <a:bodyPr/>
                    <a:lstStyle/>
                    <a:p>
                      <a:pPr marL="0" lvl="0" algn="l" defTabSz="457200" rtl="0" eaLnBrk="1" fontAlgn="b" latinLnBrk="0" hangingPunct="1"/>
                      <a:r>
                        <a:rPr lang="en-US" sz="1000" kern="1200" dirty="0">
                          <a:solidFill>
                            <a:schemeClr val="dk1"/>
                          </a:solidFill>
                          <a:latin typeface="+mn-lt"/>
                          <a:ea typeface="+mn-ea"/>
                          <a:cs typeface="+mn-cs"/>
                        </a:rPr>
                        <a:t>SHARES</a:t>
                      </a:r>
                    </a:p>
                  </a:txBody>
                  <a:tcPr anchor="b"/>
                </a:tc>
                <a:tc>
                  <a:txBody>
                    <a:bodyPr/>
                    <a:lstStyle/>
                    <a:p>
                      <a:pPr marL="0" lvl="0" algn="l" defTabSz="457200" rtl="0" eaLnBrk="1" fontAlgn="b" latinLnBrk="0" hangingPunct="1"/>
                      <a:r>
                        <a:rPr lang="en-US" sz="1000" kern="1200" dirty="0">
                          <a:solidFill>
                            <a:schemeClr val="dk1"/>
                          </a:solidFill>
                          <a:latin typeface="+mn-lt"/>
                          <a:ea typeface="+mn-ea"/>
                          <a:cs typeface="+mn-cs"/>
                        </a:rPr>
                        <a:t>Guaranteed</a:t>
                      </a:r>
                      <a:br>
                        <a:rPr lang="en-US" sz="1000" kern="1200" dirty="0">
                          <a:solidFill>
                            <a:schemeClr val="dk1"/>
                          </a:solidFill>
                          <a:latin typeface="+mn-lt"/>
                          <a:ea typeface="+mn-ea"/>
                          <a:cs typeface="+mn-cs"/>
                        </a:rPr>
                      </a:br>
                      <a:r>
                        <a:rPr lang="en-US" sz="1000" kern="1200" dirty="0">
                          <a:solidFill>
                            <a:schemeClr val="dk1"/>
                          </a:solidFill>
                          <a:latin typeface="+mn-lt"/>
                          <a:ea typeface="+mn-ea"/>
                          <a:cs typeface="+mn-cs"/>
                        </a:rPr>
                        <a:t>CPU</a:t>
                      </a:r>
                    </a:p>
                  </a:txBody>
                  <a:tcPr anchor="b"/>
                </a:tc>
              </a:tr>
              <a:tr h="297817">
                <a:tc>
                  <a:txBody>
                    <a:bodyPr/>
                    <a:lstStyle/>
                    <a:p>
                      <a:pPr marL="0" lvl="0" algn="l" defTabSz="457200" rtl="0" eaLnBrk="1" fontAlgn="b" latinLnBrk="0" hangingPunct="1"/>
                      <a:r>
                        <a:rPr lang="en-US" sz="1000" kern="1200" dirty="0" smtClean="0">
                          <a:solidFill>
                            <a:schemeClr val="dk1"/>
                          </a:solidFill>
                          <a:latin typeface="+mn-lt"/>
                          <a:ea typeface="+mn-ea"/>
                          <a:cs typeface="+mn-cs"/>
                        </a:rPr>
                        <a:t>APPS</a:t>
                      </a:r>
                      <a:endParaRPr lang="en-US" sz="1000" kern="1200" dirty="0">
                        <a:solidFill>
                          <a:schemeClr val="dk1"/>
                        </a:solidFill>
                        <a:latin typeface="+mn-lt"/>
                        <a:ea typeface="+mn-ea"/>
                        <a:cs typeface="+mn-cs"/>
                      </a:endParaRP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6</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3</a:t>
                      </a:r>
                      <a:r>
                        <a:rPr lang="en-US" sz="1000" kern="1200" dirty="0" smtClean="0">
                          <a:solidFill>
                            <a:schemeClr val="dk1"/>
                          </a:solidFill>
                          <a:latin typeface="+mn-lt"/>
                          <a:ea typeface="+mn-ea"/>
                          <a:cs typeface="+mn-cs"/>
                        </a:rPr>
                        <a:t>0.0</a:t>
                      </a:r>
                      <a:r>
                        <a:rPr lang="en-US" sz="1000" kern="1200" dirty="0">
                          <a:solidFill>
                            <a:schemeClr val="dk1"/>
                          </a:solidFill>
                          <a:latin typeface="+mn-lt"/>
                          <a:ea typeface="+mn-ea"/>
                          <a:cs typeface="+mn-cs"/>
                        </a:rPr>
                        <a:t>%</a:t>
                      </a:r>
                    </a:p>
                  </a:txBody>
                  <a:tcPr anchor="b">
                    <a:solidFill>
                      <a:schemeClr val="tx1">
                        <a:lumMod val="25000"/>
                        <a:lumOff val="75000"/>
                      </a:schemeClr>
                    </a:solidFill>
                  </a:tcPr>
                </a:tc>
              </a:tr>
              <a:tr h="297817">
                <a:tc>
                  <a:txBody>
                    <a:bodyPr/>
                    <a:lstStyle/>
                    <a:p>
                      <a:pPr marL="0" lvl="0" algn="l" defTabSz="457200" rtl="0" eaLnBrk="1" fontAlgn="b" latinLnBrk="0" hangingPunct="1"/>
                      <a:r>
                        <a:rPr lang="en-US" sz="1000" kern="1200" dirty="0" smtClean="0">
                          <a:solidFill>
                            <a:schemeClr val="dk1"/>
                          </a:solidFill>
                          <a:latin typeface="+mn-lt"/>
                          <a:ea typeface="+mn-ea"/>
                          <a:cs typeface="+mn-cs"/>
                        </a:rPr>
                        <a:t>REPORTS</a:t>
                      </a:r>
                      <a:endParaRPr lang="en-US" sz="1000" kern="1200" dirty="0">
                        <a:solidFill>
                          <a:schemeClr val="dk1"/>
                        </a:solidFill>
                        <a:latin typeface="+mn-lt"/>
                        <a:ea typeface="+mn-ea"/>
                        <a:cs typeface="+mn-cs"/>
                      </a:endParaRP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2</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r>
                        <a:rPr lang="en-US" sz="1000" kern="1200" dirty="0" smtClean="0">
                          <a:solidFill>
                            <a:schemeClr val="dk1"/>
                          </a:solidFill>
                          <a:latin typeface="+mn-lt"/>
                          <a:ea typeface="+mn-ea"/>
                          <a:cs typeface="+mn-cs"/>
                        </a:rPr>
                        <a:t>0.0</a:t>
                      </a:r>
                      <a:r>
                        <a:rPr lang="en-US" sz="1000" kern="1200" dirty="0">
                          <a:solidFill>
                            <a:schemeClr val="dk1"/>
                          </a:solidFill>
                          <a:latin typeface="+mn-lt"/>
                          <a:ea typeface="+mn-ea"/>
                          <a:cs typeface="+mn-cs"/>
                        </a:rPr>
                        <a:t>%</a:t>
                      </a:r>
                    </a:p>
                  </a:txBody>
                  <a:tcPr anchor="b">
                    <a:solidFill>
                      <a:schemeClr val="tx1">
                        <a:lumMod val="25000"/>
                        <a:lumOff val="75000"/>
                      </a:schemeClr>
                    </a:solidFill>
                  </a:tcPr>
                </a:tc>
              </a:tr>
              <a:tr h="297817">
                <a:tc>
                  <a:txBody>
                    <a:bodyPr/>
                    <a:lstStyle/>
                    <a:p>
                      <a:pPr marL="0" lvl="0" algn="l" defTabSz="457200" rtl="0" eaLnBrk="1" fontAlgn="b" latinLnBrk="0" hangingPunct="1"/>
                      <a:r>
                        <a:rPr lang="en-US" sz="1000" kern="1200" dirty="0" smtClean="0">
                          <a:solidFill>
                            <a:schemeClr val="dk1"/>
                          </a:solidFill>
                          <a:latin typeface="+mn-lt"/>
                          <a:ea typeface="+mn-ea"/>
                          <a:cs typeface="+mn-cs"/>
                        </a:rPr>
                        <a:t>MAINT</a:t>
                      </a:r>
                      <a:endParaRPr lang="en-US" sz="1000" kern="1200" dirty="0">
                        <a:solidFill>
                          <a:schemeClr val="dk1"/>
                        </a:solidFill>
                        <a:latin typeface="+mn-lt"/>
                        <a:ea typeface="+mn-ea"/>
                        <a:cs typeface="+mn-cs"/>
                      </a:endParaRP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smtClean="0">
                          <a:solidFill>
                            <a:schemeClr val="dk1"/>
                          </a:solidFill>
                          <a:latin typeface="+mn-lt"/>
                          <a:ea typeface="+mn-ea"/>
                          <a:cs typeface="+mn-cs"/>
                        </a:rPr>
                        <a:t>5.0</a:t>
                      </a:r>
                      <a:r>
                        <a:rPr lang="en-US" sz="1000" kern="1200" dirty="0">
                          <a:solidFill>
                            <a:schemeClr val="dk1"/>
                          </a:solidFill>
                          <a:latin typeface="+mn-lt"/>
                          <a:ea typeface="+mn-ea"/>
                          <a:cs typeface="+mn-cs"/>
                        </a:rPr>
                        <a:t>%</a:t>
                      </a:r>
                    </a:p>
                  </a:txBody>
                  <a:tcPr anchor="b">
                    <a:solidFill>
                      <a:schemeClr val="tx1">
                        <a:lumMod val="25000"/>
                        <a:lumOff val="75000"/>
                      </a:schemeClr>
                    </a:solidFill>
                  </a:tcPr>
                </a:tc>
              </a:tr>
              <a:tr h="297817">
                <a:tc>
                  <a:txBody>
                    <a:bodyPr/>
                    <a:lstStyle/>
                    <a:p>
                      <a:pPr marL="0" lvl="0" algn="l" defTabSz="457200" rtl="0" eaLnBrk="1" fontAlgn="b" latinLnBrk="0" hangingPunct="1"/>
                      <a:r>
                        <a:rPr lang="en-US" sz="1000" kern="1200" dirty="0" smtClean="0">
                          <a:solidFill>
                            <a:schemeClr val="dk1"/>
                          </a:solidFill>
                          <a:latin typeface="+mn-lt"/>
                          <a:ea typeface="+mn-ea"/>
                          <a:cs typeface="+mn-cs"/>
                        </a:rPr>
                        <a:t>OTHERS</a:t>
                      </a:r>
                      <a:endParaRPr lang="en-US" sz="1000" kern="1200" dirty="0">
                        <a:solidFill>
                          <a:schemeClr val="dk1"/>
                        </a:solidFill>
                        <a:latin typeface="+mn-lt"/>
                        <a:ea typeface="+mn-ea"/>
                        <a:cs typeface="+mn-cs"/>
                      </a:endParaRP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smtClean="0">
                          <a:solidFill>
                            <a:schemeClr val="dk1"/>
                          </a:solidFill>
                          <a:latin typeface="+mn-lt"/>
                          <a:ea typeface="+mn-ea"/>
                          <a:cs typeface="+mn-cs"/>
                        </a:rPr>
                        <a:t>5.0</a:t>
                      </a:r>
                      <a:r>
                        <a:rPr lang="en-US" sz="1000" kern="1200" dirty="0">
                          <a:solidFill>
                            <a:schemeClr val="dk1"/>
                          </a:solidFill>
                          <a:latin typeface="+mn-lt"/>
                          <a:ea typeface="+mn-ea"/>
                          <a:cs typeface="+mn-cs"/>
                        </a:rPr>
                        <a:t>%</a:t>
                      </a:r>
                    </a:p>
                  </a:txBody>
                  <a:tcPr anchor="b">
                    <a:solidFill>
                      <a:schemeClr val="tx1">
                        <a:lumMod val="25000"/>
                        <a:lumOff val="75000"/>
                      </a:schemeClr>
                    </a:solidFill>
                  </a:tcPr>
                </a:tc>
              </a:tr>
            </a:tbl>
          </a:graphicData>
        </a:graphic>
      </p:graphicFrame>
      <p:graphicFrame>
        <p:nvGraphicFramePr>
          <p:cNvPr id="10" name="Table 9"/>
          <p:cNvGraphicFramePr>
            <a:graphicFrameLocks noGrp="1"/>
          </p:cNvGraphicFramePr>
          <p:nvPr/>
        </p:nvGraphicFramePr>
        <p:xfrm>
          <a:off x="3340297" y="3748768"/>
          <a:ext cx="2227989" cy="1587508"/>
        </p:xfrm>
        <a:graphic>
          <a:graphicData uri="http://schemas.openxmlformats.org/drawingml/2006/table">
            <a:tbl>
              <a:tblPr firstRow="1" bandRow="1">
                <a:tableStyleId>{5C22544A-7EE6-4342-B048-85BDC9FD1C3A}</a:tableStyleId>
              </a:tblPr>
              <a:tblGrid>
                <a:gridCol w="781325"/>
                <a:gridCol w="627797"/>
                <a:gridCol w="818867"/>
              </a:tblGrid>
              <a:tr h="367171">
                <a:tc>
                  <a:txBody>
                    <a:bodyPr/>
                    <a:lstStyle/>
                    <a:p>
                      <a:pPr marL="0" lvl="0" algn="l" defTabSz="457200" rtl="0" eaLnBrk="1" fontAlgn="b" latinLnBrk="0" hangingPunct="1"/>
                      <a:r>
                        <a:rPr lang="en-US" sz="1000" kern="1200" dirty="0">
                          <a:solidFill>
                            <a:schemeClr val="dk1"/>
                          </a:solidFill>
                          <a:latin typeface="+mn-lt"/>
                          <a:ea typeface="+mn-ea"/>
                          <a:cs typeface="+mn-cs"/>
                        </a:rPr>
                        <a:t>Consumer </a:t>
                      </a:r>
                      <a:br>
                        <a:rPr lang="en-US" sz="1000" kern="1200" dirty="0">
                          <a:solidFill>
                            <a:schemeClr val="dk1"/>
                          </a:solidFill>
                          <a:latin typeface="+mn-lt"/>
                          <a:ea typeface="+mn-ea"/>
                          <a:cs typeface="+mn-cs"/>
                        </a:rPr>
                      </a:br>
                      <a:r>
                        <a:rPr lang="en-US" sz="1000" kern="1200" dirty="0">
                          <a:solidFill>
                            <a:schemeClr val="dk1"/>
                          </a:solidFill>
                          <a:latin typeface="+mn-lt"/>
                          <a:ea typeface="+mn-ea"/>
                          <a:cs typeface="+mn-cs"/>
                        </a:rPr>
                        <a:t>Group</a:t>
                      </a:r>
                    </a:p>
                  </a:txBody>
                  <a:tcPr anchor="b"/>
                </a:tc>
                <a:tc>
                  <a:txBody>
                    <a:bodyPr/>
                    <a:lstStyle/>
                    <a:p>
                      <a:pPr marL="0" lvl="0" algn="l" defTabSz="457200" rtl="0" eaLnBrk="1" fontAlgn="b" latinLnBrk="0" hangingPunct="1"/>
                      <a:r>
                        <a:rPr lang="en-US" sz="1000" kern="1200" dirty="0">
                          <a:solidFill>
                            <a:schemeClr val="dk1"/>
                          </a:solidFill>
                          <a:latin typeface="+mn-lt"/>
                          <a:ea typeface="+mn-ea"/>
                          <a:cs typeface="+mn-cs"/>
                        </a:rPr>
                        <a:t>SHARES</a:t>
                      </a:r>
                    </a:p>
                  </a:txBody>
                  <a:tcPr anchor="b"/>
                </a:tc>
                <a:tc>
                  <a:txBody>
                    <a:bodyPr/>
                    <a:lstStyle/>
                    <a:p>
                      <a:pPr marL="0" lvl="0" algn="l" defTabSz="457200" rtl="0" eaLnBrk="1" fontAlgn="b" latinLnBrk="0" hangingPunct="1"/>
                      <a:r>
                        <a:rPr lang="en-US" sz="1000" kern="1200" dirty="0">
                          <a:solidFill>
                            <a:schemeClr val="dk1"/>
                          </a:solidFill>
                          <a:latin typeface="+mn-lt"/>
                          <a:ea typeface="+mn-ea"/>
                          <a:cs typeface="+mn-cs"/>
                        </a:rPr>
                        <a:t>Guaranteed</a:t>
                      </a:r>
                      <a:br>
                        <a:rPr lang="en-US" sz="1000" kern="1200" dirty="0">
                          <a:solidFill>
                            <a:schemeClr val="dk1"/>
                          </a:solidFill>
                          <a:latin typeface="+mn-lt"/>
                          <a:ea typeface="+mn-ea"/>
                          <a:cs typeface="+mn-cs"/>
                        </a:rPr>
                      </a:br>
                      <a:r>
                        <a:rPr lang="en-US" sz="1000" kern="1200" dirty="0">
                          <a:solidFill>
                            <a:schemeClr val="dk1"/>
                          </a:solidFill>
                          <a:latin typeface="+mn-lt"/>
                          <a:ea typeface="+mn-ea"/>
                          <a:cs typeface="+mn-cs"/>
                        </a:rPr>
                        <a:t>CPU</a:t>
                      </a:r>
                    </a:p>
                  </a:txBody>
                  <a:tcPr anchor="b"/>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APPS</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6</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60.0%</a:t>
                      </a:r>
                    </a:p>
                  </a:txBody>
                  <a:tcPr anchor="b">
                    <a:solidFill>
                      <a:srgbClr val="99CCFF"/>
                    </a:solidFill>
                  </a:tcPr>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REPORTS</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2</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20.0%</a:t>
                      </a:r>
                    </a:p>
                  </a:txBody>
                  <a:tcPr anchor="b">
                    <a:solidFill>
                      <a:srgbClr val="99CCFF"/>
                    </a:solidFill>
                  </a:tcPr>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MAINT</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10.0%</a:t>
                      </a:r>
                    </a:p>
                  </a:txBody>
                  <a:tcPr anchor="b">
                    <a:solidFill>
                      <a:srgbClr val="99CCFF"/>
                    </a:solidFill>
                  </a:tcPr>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OTHERS</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10.0%</a:t>
                      </a:r>
                    </a:p>
                  </a:txBody>
                  <a:tcPr anchor="b">
                    <a:solidFill>
                      <a:srgbClr val="99CCFF"/>
                    </a:solidFill>
                  </a:tcPr>
                </a:tc>
              </a:tr>
            </a:tbl>
          </a:graphicData>
        </a:graphic>
      </p:graphicFrame>
      <p:graphicFrame>
        <p:nvGraphicFramePr>
          <p:cNvPr id="11" name="Table 10"/>
          <p:cNvGraphicFramePr>
            <a:graphicFrameLocks noGrp="1"/>
          </p:cNvGraphicFramePr>
          <p:nvPr/>
        </p:nvGraphicFramePr>
        <p:xfrm>
          <a:off x="6252192" y="3748768"/>
          <a:ext cx="2227989" cy="1587508"/>
        </p:xfrm>
        <a:graphic>
          <a:graphicData uri="http://schemas.openxmlformats.org/drawingml/2006/table">
            <a:tbl>
              <a:tblPr firstRow="1" bandRow="1">
                <a:tableStyleId>{5C22544A-7EE6-4342-B048-85BDC9FD1C3A}</a:tableStyleId>
              </a:tblPr>
              <a:tblGrid>
                <a:gridCol w="781325"/>
                <a:gridCol w="627797"/>
                <a:gridCol w="818867"/>
              </a:tblGrid>
              <a:tr h="367171">
                <a:tc>
                  <a:txBody>
                    <a:bodyPr/>
                    <a:lstStyle/>
                    <a:p>
                      <a:pPr marL="0" lvl="0" algn="l" defTabSz="457200" rtl="0" eaLnBrk="1" fontAlgn="b" latinLnBrk="0" hangingPunct="1"/>
                      <a:r>
                        <a:rPr lang="en-US" sz="1000" kern="1200" dirty="0">
                          <a:solidFill>
                            <a:schemeClr val="dk1"/>
                          </a:solidFill>
                          <a:latin typeface="+mn-lt"/>
                          <a:ea typeface="+mn-ea"/>
                          <a:cs typeface="+mn-cs"/>
                        </a:rPr>
                        <a:t>Consumer </a:t>
                      </a:r>
                      <a:br>
                        <a:rPr lang="en-US" sz="1000" kern="1200" dirty="0">
                          <a:solidFill>
                            <a:schemeClr val="dk1"/>
                          </a:solidFill>
                          <a:latin typeface="+mn-lt"/>
                          <a:ea typeface="+mn-ea"/>
                          <a:cs typeface="+mn-cs"/>
                        </a:rPr>
                      </a:br>
                      <a:r>
                        <a:rPr lang="en-US" sz="1000" kern="1200" dirty="0">
                          <a:solidFill>
                            <a:schemeClr val="dk1"/>
                          </a:solidFill>
                          <a:latin typeface="+mn-lt"/>
                          <a:ea typeface="+mn-ea"/>
                          <a:cs typeface="+mn-cs"/>
                        </a:rPr>
                        <a:t>Group</a:t>
                      </a:r>
                    </a:p>
                  </a:txBody>
                  <a:tcPr anchor="b"/>
                </a:tc>
                <a:tc>
                  <a:txBody>
                    <a:bodyPr/>
                    <a:lstStyle/>
                    <a:p>
                      <a:pPr marL="0" lvl="0" algn="l" defTabSz="457200" rtl="0" eaLnBrk="1" fontAlgn="b" latinLnBrk="0" hangingPunct="1"/>
                      <a:r>
                        <a:rPr lang="en-US" sz="1000" kern="1200" dirty="0">
                          <a:solidFill>
                            <a:schemeClr val="dk1"/>
                          </a:solidFill>
                          <a:latin typeface="+mn-lt"/>
                          <a:ea typeface="+mn-ea"/>
                          <a:cs typeface="+mn-cs"/>
                        </a:rPr>
                        <a:t>SHARES</a:t>
                      </a:r>
                    </a:p>
                  </a:txBody>
                  <a:tcPr anchor="b"/>
                </a:tc>
                <a:tc>
                  <a:txBody>
                    <a:bodyPr/>
                    <a:lstStyle/>
                    <a:p>
                      <a:pPr marL="0" lvl="0" algn="l" defTabSz="457200" rtl="0" eaLnBrk="1" fontAlgn="b" latinLnBrk="0" hangingPunct="1"/>
                      <a:r>
                        <a:rPr lang="en-US" sz="1000" kern="1200" dirty="0">
                          <a:solidFill>
                            <a:schemeClr val="dk1"/>
                          </a:solidFill>
                          <a:latin typeface="+mn-lt"/>
                          <a:ea typeface="+mn-ea"/>
                          <a:cs typeface="+mn-cs"/>
                        </a:rPr>
                        <a:t>Guaranteed</a:t>
                      </a:r>
                      <a:br>
                        <a:rPr lang="en-US" sz="1000" kern="1200" dirty="0">
                          <a:solidFill>
                            <a:schemeClr val="dk1"/>
                          </a:solidFill>
                          <a:latin typeface="+mn-lt"/>
                          <a:ea typeface="+mn-ea"/>
                          <a:cs typeface="+mn-cs"/>
                        </a:rPr>
                      </a:br>
                      <a:r>
                        <a:rPr lang="en-US" sz="1000" kern="1200" dirty="0">
                          <a:solidFill>
                            <a:schemeClr val="dk1"/>
                          </a:solidFill>
                          <a:latin typeface="+mn-lt"/>
                          <a:ea typeface="+mn-ea"/>
                          <a:cs typeface="+mn-cs"/>
                        </a:rPr>
                        <a:t>CPU</a:t>
                      </a:r>
                    </a:p>
                  </a:txBody>
                  <a:tcPr anchor="b"/>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APPS</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6</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3</a:t>
                      </a:r>
                      <a:r>
                        <a:rPr lang="en-US" sz="1000" kern="1200" dirty="0" smtClean="0">
                          <a:solidFill>
                            <a:schemeClr val="dk1"/>
                          </a:solidFill>
                          <a:latin typeface="+mn-lt"/>
                          <a:ea typeface="+mn-ea"/>
                          <a:cs typeface="+mn-cs"/>
                        </a:rPr>
                        <a:t>0.0</a:t>
                      </a:r>
                      <a:r>
                        <a:rPr lang="en-US" sz="1000" kern="1200" dirty="0">
                          <a:solidFill>
                            <a:schemeClr val="dk1"/>
                          </a:solidFill>
                          <a:latin typeface="+mn-lt"/>
                          <a:ea typeface="+mn-ea"/>
                          <a:cs typeface="+mn-cs"/>
                        </a:rPr>
                        <a:t>%</a:t>
                      </a:r>
                    </a:p>
                  </a:txBody>
                  <a:tcPr anchor="b">
                    <a:solidFill>
                      <a:srgbClr val="99CCFF"/>
                    </a:solidFill>
                  </a:tcPr>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REPORTS</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2</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r>
                        <a:rPr lang="en-US" sz="1000" kern="1200" dirty="0" smtClean="0">
                          <a:solidFill>
                            <a:schemeClr val="dk1"/>
                          </a:solidFill>
                          <a:latin typeface="+mn-lt"/>
                          <a:ea typeface="+mn-ea"/>
                          <a:cs typeface="+mn-cs"/>
                        </a:rPr>
                        <a:t>0.0</a:t>
                      </a:r>
                      <a:r>
                        <a:rPr lang="en-US" sz="1000" kern="1200" dirty="0">
                          <a:solidFill>
                            <a:schemeClr val="dk1"/>
                          </a:solidFill>
                          <a:latin typeface="+mn-lt"/>
                          <a:ea typeface="+mn-ea"/>
                          <a:cs typeface="+mn-cs"/>
                        </a:rPr>
                        <a:t>%</a:t>
                      </a:r>
                    </a:p>
                  </a:txBody>
                  <a:tcPr anchor="b">
                    <a:solidFill>
                      <a:srgbClr val="99CCFF"/>
                    </a:solidFill>
                  </a:tcPr>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MAINT</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p>
                  </a:txBody>
                  <a:tcPr anchor="b">
                    <a:solidFill>
                      <a:srgbClr val="99CCFF"/>
                    </a:solidFill>
                  </a:tcPr>
                </a:tc>
                <a:tc>
                  <a:txBody>
                    <a:bodyPr/>
                    <a:lstStyle/>
                    <a:p>
                      <a:pPr marL="0" lvl="0" algn="l" defTabSz="457200" rtl="0" eaLnBrk="1" fontAlgn="b" latinLnBrk="0" hangingPunct="1"/>
                      <a:r>
                        <a:rPr lang="en-US" sz="1000" kern="1200" dirty="0" smtClean="0">
                          <a:solidFill>
                            <a:schemeClr val="dk1"/>
                          </a:solidFill>
                          <a:latin typeface="+mn-lt"/>
                          <a:ea typeface="+mn-ea"/>
                          <a:cs typeface="+mn-cs"/>
                        </a:rPr>
                        <a:t>5.0</a:t>
                      </a:r>
                      <a:r>
                        <a:rPr lang="en-US" sz="1000" kern="1200" dirty="0">
                          <a:solidFill>
                            <a:schemeClr val="dk1"/>
                          </a:solidFill>
                          <a:latin typeface="+mn-lt"/>
                          <a:ea typeface="+mn-ea"/>
                          <a:cs typeface="+mn-cs"/>
                        </a:rPr>
                        <a:t>%</a:t>
                      </a:r>
                    </a:p>
                  </a:txBody>
                  <a:tcPr anchor="b">
                    <a:solidFill>
                      <a:srgbClr val="99CCFF"/>
                    </a:solidFill>
                  </a:tcPr>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OTHERS</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p>
                  </a:txBody>
                  <a:tcPr anchor="b">
                    <a:solidFill>
                      <a:srgbClr val="99CCFF"/>
                    </a:solidFill>
                  </a:tcPr>
                </a:tc>
                <a:tc>
                  <a:txBody>
                    <a:bodyPr/>
                    <a:lstStyle/>
                    <a:p>
                      <a:pPr marL="0" lvl="0" algn="l" defTabSz="457200" rtl="0" eaLnBrk="1" fontAlgn="b" latinLnBrk="0" hangingPunct="1"/>
                      <a:r>
                        <a:rPr lang="en-US" sz="1000" kern="1200" dirty="0" smtClean="0">
                          <a:solidFill>
                            <a:schemeClr val="dk1"/>
                          </a:solidFill>
                          <a:latin typeface="+mn-lt"/>
                          <a:ea typeface="+mn-ea"/>
                          <a:cs typeface="+mn-cs"/>
                        </a:rPr>
                        <a:t>5.0</a:t>
                      </a:r>
                      <a:r>
                        <a:rPr lang="en-US" sz="1000" kern="1200" dirty="0">
                          <a:solidFill>
                            <a:schemeClr val="dk1"/>
                          </a:solidFill>
                          <a:latin typeface="+mn-lt"/>
                          <a:ea typeface="+mn-ea"/>
                          <a:cs typeface="+mn-cs"/>
                        </a:rPr>
                        <a:t>%</a:t>
                      </a:r>
                    </a:p>
                  </a:txBody>
                  <a:tcPr anchor="b">
                    <a:solidFill>
                      <a:srgbClr val="99CCFF"/>
                    </a:solidFill>
                  </a:tcPr>
                </a:tc>
              </a:tr>
            </a:tbl>
          </a:graphicData>
        </a:graphic>
      </p:graphicFrame>
      <p:sp>
        <p:nvSpPr>
          <p:cNvPr id="12" name="TextBox 11"/>
          <p:cNvSpPr txBox="1"/>
          <p:nvPr/>
        </p:nvSpPr>
        <p:spPr>
          <a:xfrm>
            <a:off x="67668" y="1334027"/>
            <a:ext cx="2667590" cy="369332"/>
          </a:xfrm>
          <a:prstGeom prst="rect">
            <a:avLst/>
          </a:prstGeom>
          <a:noFill/>
        </p:spPr>
        <p:txBody>
          <a:bodyPr wrap="none" rtlCol="0">
            <a:spAutoFit/>
          </a:bodyPr>
          <a:lstStyle/>
          <a:p>
            <a:r>
              <a:rPr lang="en-US" dirty="0" smtClean="0"/>
              <a:t>CDB1 database – CDB Plan</a:t>
            </a:r>
            <a:endParaRPr lang="en-US" dirty="0"/>
          </a:p>
        </p:txBody>
      </p:sp>
      <p:sp>
        <p:nvSpPr>
          <p:cNvPr id="13" name="TextBox 12"/>
          <p:cNvSpPr txBox="1"/>
          <p:nvPr/>
        </p:nvSpPr>
        <p:spPr>
          <a:xfrm>
            <a:off x="3208980" y="1336299"/>
            <a:ext cx="1752403" cy="369332"/>
          </a:xfrm>
          <a:prstGeom prst="rect">
            <a:avLst/>
          </a:prstGeom>
          <a:noFill/>
        </p:spPr>
        <p:txBody>
          <a:bodyPr wrap="none" rtlCol="0">
            <a:spAutoFit/>
          </a:bodyPr>
          <a:lstStyle/>
          <a:p>
            <a:r>
              <a:rPr lang="en-US" dirty="0" smtClean="0"/>
              <a:t>PDB1 – PDB Plan</a:t>
            </a:r>
            <a:endParaRPr lang="en-US" dirty="0"/>
          </a:p>
        </p:txBody>
      </p:sp>
      <p:sp>
        <p:nvSpPr>
          <p:cNvPr id="14" name="TextBox 13"/>
          <p:cNvSpPr txBox="1"/>
          <p:nvPr/>
        </p:nvSpPr>
        <p:spPr>
          <a:xfrm>
            <a:off x="3208980" y="3379436"/>
            <a:ext cx="1752403" cy="369332"/>
          </a:xfrm>
          <a:prstGeom prst="rect">
            <a:avLst/>
          </a:prstGeom>
          <a:noFill/>
        </p:spPr>
        <p:txBody>
          <a:bodyPr wrap="none" rtlCol="0">
            <a:spAutoFit/>
          </a:bodyPr>
          <a:lstStyle/>
          <a:p>
            <a:r>
              <a:rPr lang="en-US" dirty="0" smtClean="0"/>
              <a:t>PDB2 – PDB Plan</a:t>
            </a:r>
            <a:endParaRPr lang="en-US" dirty="0"/>
          </a:p>
        </p:txBody>
      </p:sp>
      <p:sp>
        <p:nvSpPr>
          <p:cNvPr id="15" name="TextBox 14"/>
          <p:cNvSpPr txBox="1"/>
          <p:nvPr/>
        </p:nvSpPr>
        <p:spPr>
          <a:xfrm>
            <a:off x="6061120" y="1336299"/>
            <a:ext cx="2763000" cy="369332"/>
          </a:xfrm>
          <a:prstGeom prst="rect">
            <a:avLst/>
          </a:prstGeom>
          <a:noFill/>
        </p:spPr>
        <p:txBody>
          <a:bodyPr wrap="none" rtlCol="0">
            <a:spAutoFit/>
          </a:bodyPr>
          <a:lstStyle/>
          <a:p>
            <a:r>
              <a:rPr lang="en-US" dirty="0" smtClean="0"/>
              <a:t>PDB1 – End Pct% Allocation</a:t>
            </a:r>
            <a:endParaRPr lang="en-US" dirty="0"/>
          </a:p>
        </p:txBody>
      </p:sp>
      <p:sp>
        <p:nvSpPr>
          <p:cNvPr id="16" name="TextBox 15"/>
          <p:cNvSpPr txBox="1"/>
          <p:nvPr/>
        </p:nvSpPr>
        <p:spPr>
          <a:xfrm>
            <a:off x="6061120" y="3379436"/>
            <a:ext cx="2763000" cy="369332"/>
          </a:xfrm>
          <a:prstGeom prst="rect">
            <a:avLst/>
          </a:prstGeom>
          <a:noFill/>
        </p:spPr>
        <p:txBody>
          <a:bodyPr wrap="none" rtlCol="0">
            <a:spAutoFit/>
          </a:bodyPr>
          <a:lstStyle/>
          <a:p>
            <a:r>
              <a:rPr lang="en-US" dirty="0" smtClean="0"/>
              <a:t>PDB2 – End Pct% Allocation</a:t>
            </a:r>
            <a:endParaRPr lang="en-US" dirty="0"/>
          </a:p>
        </p:txBody>
      </p:sp>
      <p:cxnSp>
        <p:nvCxnSpPr>
          <p:cNvPr id="33" name="Straight Arrow Connector 32"/>
          <p:cNvCxnSpPr/>
          <p:nvPr/>
        </p:nvCxnSpPr>
        <p:spPr>
          <a:xfrm>
            <a:off x="2650505" y="2695233"/>
            <a:ext cx="643228" cy="1053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2650505" y="1897039"/>
            <a:ext cx="689792" cy="3548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5568286" y="1897039"/>
            <a:ext cx="6839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568286" y="3957851"/>
            <a:ext cx="6839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7615451" y="1648767"/>
            <a:ext cx="907197" cy="3837632"/>
          </a:xfrm>
          <a:prstGeom prst="rect">
            <a:avLst/>
          </a:prstGeom>
          <a:solidFill>
            <a:schemeClr val="bg1">
              <a:alpha val="0"/>
            </a:schemeClr>
          </a:solidFill>
          <a:ln w="12700">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7670164" y="5540148"/>
            <a:ext cx="700833" cy="369332"/>
          </a:xfrm>
          <a:prstGeom prst="rect">
            <a:avLst/>
          </a:prstGeom>
          <a:noFill/>
        </p:spPr>
        <p:txBody>
          <a:bodyPr wrap="none" rtlCol="0">
            <a:spAutoFit/>
          </a:bodyPr>
          <a:lstStyle/>
          <a:p>
            <a:r>
              <a:rPr lang="en-US" b="1" u="sng" dirty="0" smtClean="0"/>
              <a:t>100%</a:t>
            </a:r>
            <a:endParaRPr lang="en-US" b="1" u="sn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47" grpId="0" animBg="1"/>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RM matrix</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16</a:t>
            </a:fld>
            <a:endParaRPr lang="en-US" dirty="0"/>
          </a:p>
        </p:txBody>
      </p:sp>
      <p:graphicFrame>
        <p:nvGraphicFramePr>
          <p:cNvPr id="6" name="Table 5"/>
          <p:cNvGraphicFramePr>
            <a:graphicFrameLocks noGrp="1"/>
          </p:cNvGraphicFramePr>
          <p:nvPr/>
        </p:nvGraphicFramePr>
        <p:xfrm>
          <a:off x="190500" y="1860125"/>
          <a:ext cx="8877300" cy="3337560"/>
        </p:xfrm>
        <a:graphic>
          <a:graphicData uri="http://schemas.openxmlformats.org/drawingml/2006/table">
            <a:tbl>
              <a:tblPr firstRow="1" bandRow="1">
                <a:tableStyleId>{5C22544A-7EE6-4342-B048-85BDC9FD1C3A}</a:tableStyleId>
              </a:tblPr>
              <a:tblGrid>
                <a:gridCol w="1338049"/>
                <a:gridCol w="3616657"/>
                <a:gridCol w="3922594"/>
              </a:tblGrid>
              <a:tr h="370840">
                <a:tc>
                  <a:txBody>
                    <a:bodyPr/>
                    <a:lstStyle/>
                    <a:p>
                      <a:r>
                        <a:rPr lang="en-US" dirty="0" smtClean="0"/>
                        <a:t>Resource</a:t>
                      </a:r>
                      <a:endParaRPr lang="en-US" dirty="0"/>
                    </a:p>
                  </a:txBody>
                  <a:tcPr/>
                </a:tc>
                <a:tc>
                  <a:txBody>
                    <a:bodyPr/>
                    <a:lstStyle/>
                    <a:p>
                      <a:r>
                        <a:rPr lang="en-US" dirty="0" smtClean="0"/>
                        <a:t>11gR2</a:t>
                      </a:r>
                      <a:endParaRPr lang="en-US" dirty="0"/>
                    </a:p>
                  </a:txBody>
                  <a:tcPr/>
                </a:tc>
                <a:tc>
                  <a:txBody>
                    <a:bodyPr/>
                    <a:lstStyle/>
                    <a:p>
                      <a:r>
                        <a:rPr lang="en-US" dirty="0" smtClean="0"/>
                        <a:t>12c</a:t>
                      </a:r>
                      <a:endParaRPr lang="en-US" dirty="0"/>
                    </a:p>
                  </a:txBody>
                  <a:tcPr/>
                </a:tc>
              </a:tr>
              <a:tr h="370840">
                <a:tc>
                  <a:txBody>
                    <a:bodyPr/>
                    <a:lstStyle/>
                    <a:p>
                      <a:r>
                        <a:rPr lang="en-US" b="1" dirty="0" smtClean="0"/>
                        <a:t>CPU</a:t>
                      </a:r>
                      <a:endParaRPr lang="en-US" b="1" dirty="0"/>
                    </a:p>
                  </a:txBody>
                  <a:tcPr/>
                </a:tc>
                <a:tc>
                  <a:txBody>
                    <a:bodyPr/>
                    <a:lstStyle/>
                    <a:p>
                      <a:r>
                        <a:rPr lang="en-US" dirty="0" smtClean="0"/>
                        <a:t>Instance Caging</a:t>
                      </a:r>
                      <a:endParaRPr lang="en-US" dirty="0"/>
                    </a:p>
                  </a:txBody>
                  <a:tcPr/>
                </a:tc>
                <a:tc>
                  <a:txBody>
                    <a:bodyPr/>
                    <a:lstStyle/>
                    <a:p>
                      <a:r>
                        <a:rPr lang="en-US" dirty="0" smtClean="0"/>
                        <a:t>cgroups/PROCESSOR_GROUP_NAME</a:t>
                      </a:r>
                      <a:endParaRPr lang="en-US" dirty="0"/>
                    </a:p>
                  </a:txBody>
                  <a:tcPr/>
                </a:tc>
              </a:tr>
              <a:tr h="370840">
                <a:tc>
                  <a:txBody>
                    <a:bodyPr/>
                    <a:lstStyle/>
                    <a:p>
                      <a:endParaRPr lang="en-US" b="1" dirty="0"/>
                    </a:p>
                  </a:txBody>
                  <a:tcPr/>
                </a:tc>
                <a:tc>
                  <a:txBody>
                    <a:bodyPr/>
                    <a:lstStyle/>
                    <a:p>
                      <a:endParaRPr lang="en-US" dirty="0"/>
                    </a:p>
                  </a:txBody>
                  <a:tcPr/>
                </a:tc>
                <a:tc>
                  <a:txBody>
                    <a:bodyPr/>
                    <a:lstStyle/>
                    <a:p>
                      <a:r>
                        <a:rPr lang="en-US" dirty="0" smtClean="0"/>
                        <a:t>THREADED_EXECUTION</a:t>
                      </a:r>
                      <a:endParaRPr lang="en-US" dirty="0"/>
                    </a:p>
                  </a:txBody>
                  <a:tcPr/>
                </a:tc>
              </a:tr>
              <a:tr h="370840">
                <a:tc>
                  <a:txBody>
                    <a:bodyPr/>
                    <a:lstStyle/>
                    <a:p>
                      <a:endParaRPr lang="en-US" b="1" dirty="0"/>
                    </a:p>
                  </a:txBody>
                  <a:tcPr/>
                </a:tc>
                <a:tc>
                  <a:txBody>
                    <a:bodyPr/>
                    <a:lstStyle/>
                    <a:p>
                      <a:endParaRPr lang="en-US" dirty="0"/>
                    </a:p>
                  </a:txBody>
                  <a:tcPr/>
                </a:tc>
                <a:tc>
                  <a:txBody>
                    <a:bodyPr/>
                    <a:lstStyle/>
                    <a:p>
                      <a:endParaRPr lang="en-US" dirty="0"/>
                    </a:p>
                  </a:txBody>
                  <a:tcPr/>
                </a:tc>
              </a:tr>
              <a:tr h="370840">
                <a:tc>
                  <a:txBody>
                    <a:bodyPr/>
                    <a:lstStyle/>
                    <a:p>
                      <a:r>
                        <a:rPr lang="en-US" b="1" dirty="0" smtClean="0"/>
                        <a:t>Memory</a:t>
                      </a:r>
                      <a:endParaRPr lang="en-US" b="1" dirty="0"/>
                    </a:p>
                  </a:txBody>
                  <a:tcPr/>
                </a:tc>
                <a:tc>
                  <a:txBody>
                    <a:bodyPr/>
                    <a:lstStyle/>
                    <a:p>
                      <a:endParaRPr lang="en-US"/>
                    </a:p>
                  </a:txBody>
                  <a:tcPr/>
                </a:tc>
                <a:tc>
                  <a:txBody>
                    <a:bodyPr/>
                    <a:lstStyle/>
                    <a:p>
                      <a:r>
                        <a:rPr lang="en-US" dirty="0" smtClean="0"/>
                        <a:t>PGA_AGGREGATE_LIMIT</a:t>
                      </a:r>
                      <a:endParaRPr lang="en-US" dirty="0"/>
                    </a:p>
                  </a:txBody>
                  <a:tcPr/>
                </a:tc>
              </a:tr>
              <a:tr h="370840">
                <a:tc>
                  <a:txBody>
                    <a:bodyPr/>
                    <a:lstStyle/>
                    <a:p>
                      <a:endParaRPr lang="en-US" b="1" dirty="0"/>
                    </a:p>
                  </a:txBody>
                  <a:tcPr/>
                </a:tc>
                <a:tc>
                  <a:txBody>
                    <a:bodyPr/>
                    <a:lstStyle/>
                    <a:p>
                      <a:endParaRPr lang="en-US" dirty="0"/>
                    </a:p>
                  </a:txBody>
                  <a:tcPr/>
                </a:tc>
                <a:tc>
                  <a:txBody>
                    <a:bodyPr/>
                    <a:lstStyle/>
                    <a:p>
                      <a:endParaRPr lang="en-US" dirty="0"/>
                    </a:p>
                  </a:txBody>
                  <a:tcPr/>
                </a:tc>
              </a:tr>
              <a:tr h="370840">
                <a:tc>
                  <a:txBody>
                    <a:bodyPr/>
                    <a:lstStyle/>
                    <a:p>
                      <a:r>
                        <a:rPr lang="en-US" b="1" dirty="0" smtClean="0"/>
                        <a:t>IO</a:t>
                      </a:r>
                      <a:endParaRPr lang="en-US" b="1" dirty="0"/>
                    </a:p>
                  </a:txBody>
                  <a:tcPr/>
                </a:tc>
                <a:tc>
                  <a:txBody>
                    <a:bodyPr/>
                    <a:lstStyle/>
                    <a:p>
                      <a:r>
                        <a:rPr lang="en-US" dirty="0" smtClean="0"/>
                        <a:t>IO</a:t>
                      </a:r>
                      <a:r>
                        <a:rPr lang="en-US" baseline="0" dirty="0" smtClean="0"/>
                        <a:t>RM (inter-database)</a:t>
                      </a:r>
                      <a:endParaRPr lang="en-US" dirty="0"/>
                    </a:p>
                  </a:txBody>
                  <a:tcPr/>
                </a:tc>
                <a:tc>
                  <a:txBody>
                    <a:bodyPr/>
                    <a:lstStyle/>
                    <a:p>
                      <a:r>
                        <a:rPr lang="en-US" dirty="0" smtClean="0"/>
                        <a:t>IORM (CDB+PDB)</a:t>
                      </a:r>
                      <a:endParaRPr lang="en-US" dirty="0"/>
                    </a:p>
                  </a:txBody>
                  <a:tcPr/>
                </a:tc>
              </a:tr>
              <a:tr h="370840">
                <a:tc>
                  <a:txBody>
                    <a:bodyPr/>
                    <a:lstStyle/>
                    <a:p>
                      <a:endParaRPr lang="en-US" b="1" dirty="0"/>
                    </a:p>
                  </a:txBody>
                  <a:tcPr/>
                </a:tc>
                <a:tc>
                  <a:txBody>
                    <a:bodyPr/>
                    <a:lstStyle/>
                    <a:p>
                      <a:r>
                        <a:rPr lang="en-US" dirty="0" smtClean="0"/>
                        <a:t>IORM objective</a:t>
                      </a:r>
                      <a:endParaRPr lang="en-US" dirty="0"/>
                    </a:p>
                  </a:txBody>
                  <a:tcPr/>
                </a:tc>
                <a:tc>
                  <a:txBody>
                    <a:bodyPr/>
                    <a:lstStyle/>
                    <a:p>
                      <a:r>
                        <a:rPr lang="en-US" dirty="0" smtClean="0"/>
                        <a:t>IORM Profiles (DBaaS)</a:t>
                      </a:r>
                      <a:endParaRPr lang="en-US" dirty="0"/>
                    </a:p>
                  </a:txBody>
                  <a:tcPr/>
                </a:tc>
              </a:tr>
              <a:tr h="370840">
                <a:tc>
                  <a:txBody>
                    <a:bodyPr/>
                    <a:lstStyle/>
                    <a:p>
                      <a:endParaRPr lang="en-US" b="1" dirty="0"/>
                    </a:p>
                  </a:txBody>
                  <a:tcPr/>
                </a:tc>
                <a:tc>
                  <a:txBody>
                    <a:bodyPr/>
                    <a:lstStyle/>
                    <a:p>
                      <a:endParaRPr lang="en-US" dirty="0"/>
                    </a:p>
                  </a:txBody>
                  <a:tcPr/>
                </a:tc>
                <a:tc>
                  <a:txBody>
                    <a:bodyPr/>
                    <a:lstStyle/>
                    <a:p>
                      <a:r>
                        <a:rPr lang="en-US" dirty="0" smtClean="0"/>
                        <a:t>IORM for Flash (min</a:t>
                      </a:r>
                      <a:r>
                        <a:rPr lang="en-US" baseline="0" dirty="0" smtClean="0"/>
                        <a:t> &amp; limit)</a:t>
                      </a:r>
                      <a:endParaRPr lang="en-US" dirty="0"/>
                    </a:p>
                  </a:txBody>
                  <a:tcPr/>
                </a:tc>
              </a:tr>
            </a:tbl>
          </a:graphicData>
        </a:graphic>
      </p:graphicFrame>
      <p:sp>
        <p:nvSpPr>
          <p:cNvPr id="8" name="Rectangle 7"/>
          <p:cNvSpPr/>
          <p:nvPr/>
        </p:nvSpPr>
        <p:spPr>
          <a:xfrm>
            <a:off x="0" y="2250982"/>
            <a:ext cx="9144000" cy="723331"/>
          </a:xfrm>
          <a:prstGeom prst="rect">
            <a:avLst/>
          </a:prstGeom>
          <a:solidFill>
            <a:srgbClr val="99CCFF">
              <a:alpha val="20000"/>
            </a:srgb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Caging</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17</a:t>
            </a:fld>
            <a:endParaRPr lang="en-US" dirty="0"/>
          </a:p>
        </p:txBody>
      </p:sp>
      <p:sp>
        <p:nvSpPr>
          <p:cNvPr id="5" name="TextBox 4"/>
          <p:cNvSpPr txBox="1"/>
          <p:nvPr/>
        </p:nvSpPr>
        <p:spPr>
          <a:xfrm>
            <a:off x="621933" y="1655759"/>
            <a:ext cx="7904728" cy="646331"/>
          </a:xfrm>
          <a:prstGeom prst="rect">
            <a:avLst/>
          </a:prstGeom>
          <a:noFill/>
        </p:spPr>
        <p:txBody>
          <a:bodyPr wrap="none" rtlCol="0">
            <a:spAutoFit/>
          </a:bodyPr>
          <a:lstStyle/>
          <a:p>
            <a:r>
              <a:rPr lang="en-US" dirty="0" smtClean="0">
                <a:latin typeface="Courier New" pitchFamily="49" charset="0"/>
                <a:cs typeface="Courier New" pitchFamily="49" charset="0"/>
              </a:rPr>
              <a:t>alter system set cpu_count = 4; </a:t>
            </a:r>
          </a:p>
          <a:p>
            <a:r>
              <a:rPr lang="en-US" dirty="0" smtClean="0">
                <a:latin typeface="Courier New" pitchFamily="49" charset="0"/>
                <a:cs typeface="Courier New" pitchFamily="49" charset="0"/>
              </a:rPr>
              <a:t>alter system set </a:t>
            </a:r>
            <a:r>
              <a:rPr lang="en-US" dirty="0" err="1" smtClean="0">
                <a:latin typeface="Courier New" pitchFamily="49" charset="0"/>
                <a:cs typeface="Courier New" pitchFamily="49" charset="0"/>
              </a:rPr>
              <a:t>resource_manager_plan</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default_plan</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p:txBody>
      </p:sp>
      <p:sp>
        <p:nvSpPr>
          <p:cNvPr id="6" name="Rectangle 5"/>
          <p:cNvSpPr/>
          <p:nvPr/>
        </p:nvSpPr>
        <p:spPr>
          <a:xfrm>
            <a:off x="3343701" y="5486400"/>
            <a:ext cx="900752" cy="354842"/>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4</a:t>
            </a:r>
            <a:endParaRPr lang="en-US" dirty="0">
              <a:solidFill>
                <a:schemeClr val="accent6"/>
              </a:solidFill>
            </a:endParaRPr>
          </a:p>
        </p:txBody>
      </p:sp>
      <p:sp>
        <p:nvSpPr>
          <p:cNvPr id="7" name="Rectangle 6"/>
          <p:cNvSpPr/>
          <p:nvPr/>
        </p:nvSpPr>
        <p:spPr>
          <a:xfrm>
            <a:off x="3343701" y="5131558"/>
            <a:ext cx="900752" cy="354842"/>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4</a:t>
            </a:r>
            <a:endParaRPr lang="en-US" dirty="0">
              <a:solidFill>
                <a:schemeClr val="accent6"/>
              </a:solidFill>
            </a:endParaRPr>
          </a:p>
        </p:txBody>
      </p:sp>
      <p:sp>
        <p:nvSpPr>
          <p:cNvPr id="8" name="Rectangle 7"/>
          <p:cNvSpPr/>
          <p:nvPr/>
        </p:nvSpPr>
        <p:spPr>
          <a:xfrm>
            <a:off x="3343701" y="4776716"/>
            <a:ext cx="900752" cy="354842"/>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4</a:t>
            </a:r>
            <a:endParaRPr lang="en-US" dirty="0">
              <a:solidFill>
                <a:schemeClr val="accent6"/>
              </a:solidFill>
            </a:endParaRPr>
          </a:p>
        </p:txBody>
      </p:sp>
      <p:sp>
        <p:nvSpPr>
          <p:cNvPr id="9" name="Rectangle 8"/>
          <p:cNvSpPr/>
          <p:nvPr/>
        </p:nvSpPr>
        <p:spPr>
          <a:xfrm>
            <a:off x="3343701" y="4421874"/>
            <a:ext cx="900752" cy="354842"/>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4</a:t>
            </a:r>
            <a:endParaRPr lang="en-US" dirty="0">
              <a:solidFill>
                <a:schemeClr val="accent6"/>
              </a:solidFill>
            </a:endParaRPr>
          </a:p>
        </p:txBody>
      </p:sp>
      <p:sp>
        <p:nvSpPr>
          <p:cNvPr id="10" name="Rectangle 9"/>
          <p:cNvSpPr/>
          <p:nvPr/>
        </p:nvSpPr>
        <p:spPr>
          <a:xfrm>
            <a:off x="4983709" y="5131558"/>
            <a:ext cx="900752" cy="709684"/>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8</a:t>
            </a:r>
            <a:endParaRPr lang="en-US" dirty="0">
              <a:solidFill>
                <a:schemeClr val="accent6"/>
              </a:solidFill>
            </a:endParaRPr>
          </a:p>
        </p:txBody>
      </p:sp>
      <p:sp>
        <p:nvSpPr>
          <p:cNvPr id="12" name="Rectangle 11"/>
          <p:cNvSpPr/>
          <p:nvPr/>
        </p:nvSpPr>
        <p:spPr>
          <a:xfrm>
            <a:off x="4983709" y="4421874"/>
            <a:ext cx="900752" cy="709684"/>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8</a:t>
            </a:r>
            <a:endParaRPr lang="en-US" dirty="0">
              <a:solidFill>
                <a:schemeClr val="accent6"/>
              </a:solidFill>
            </a:endParaRPr>
          </a:p>
        </p:txBody>
      </p:sp>
      <p:sp>
        <p:nvSpPr>
          <p:cNvPr id="14" name="Rectangle 13"/>
          <p:cNvSpPr/>
          <p:nvPr/>
        </p:nvSpPr>
        <p:spPr>
          <a:xfrm>
            <a:off x="4983709" y="3712190"/>
            <a:ext cx="900752" cy="709684"/>
          </a:xfrm>
          <a:prstGeom prst="rect">
            <a:avLst/>
          </a:prstGeom>
          <a:solidFill>
            <a:schemeClr val="bg1"/>
          </a:solidFill>
          <a:ln>
            <a:solidFill>
              <a:schemeClr val="accent6"/>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8</a:t>
            </a:r>
            <a:endParaRPr lang="en-US" dirty="0">
              <a:solidFill>
                <a:schemeClr val="accent6"/>
              </a:solidFill>
            </a:endParaRPr>
          </a:p>
        </p:txBody>
      </p:sp>
      <p:sp>
        <p:nvSpPr>
          <p:cNvPr id="17" name="Rectangle 16"/>
          <p:cNvSpPr/>
          <p:nvPr/>
        </p:nvSpPr>
        <p:spPr>
          <a:xfrm>
            <a:off x="4983709" y="3002506"/>
            <a:ext cx="900752" cy="709684"/>
          </a:xfrm>
          <a:prstGeom prst="rect">
            <a:avLst/>
          </a:prstGeom>
          <a:solidFill>
            <a:schemeClr val="bg1"/>
          </a:solidFill>
          <a:ln>
            <a:solidFill>
              <a:schemeClr val="accent6"/>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8</a:t>
            </a:r>
            <a:endParaRPr lang="en-US" dirty="0">
              <a:solidFill>
                <a:schemeClr val="accent6"/>
              </a:solidFill>
            </a:endParaRPr>
          </a:p>
        </p:txBody>
      </p:sp>
      <p:cxnSp>
        <p:nvCxnSpPr>
          <p:cNvPr id="19" name="Straight Connector 18"/>
          <p:cNvCxnSpPr/>
          <p:nvPr/>
        </p:nvCxnSpPr>
        <p:spPr>
          <a:xfrm>
            <a:off x="2797791" y="2825087"/>
            <a:ext cx="0" cy="30434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784143" y="5868538"/>
            <a:ext cx="371219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784143" y="4408226"/>
            <a:ext cx="3712191" cy="0"/>
          </a:xfrm>
          <a:prstGeom prst="line">
            <a:avLst/>
          </a:prstGeom>
          <a:ln>
            <a:solidFill>
              <a:srgbClr val="FF3300"/>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152633" y="5943179"/>
            <a:ext cx="1276183" cy="369332"/>
          </a:xfrm>
          <a:prstGeom prst="rect">
            <a:avLst/>
          </a:prstGeom>
          <a:noFill/>
        </p:spPr>
        <p:txBody>
          <a:bodyPr wrap="none" rtlCol="0">
            <a:spAutoFit/>
          </a:bodyPr>
          <a:lstStyle/>
          <a:p>
            <a:r>
              <a:rPr lang="en-US" dirty="0" smtClean="0"/>
              <a:t>Partitioning</a:t>
            </a:r>
            <a:endParaRPr lang="en-US" dirty="0"/>
          </a:p>
        </p:txBody>
      </p:sp>
      <p:sp>
        <p:nvSpPr>
          <p:cNvPr id="27" name="TextBox 26"/>
          <p:cNvSpPr txBox="1"/>
          <p:nvPr/>
        </p:nvSpPr>
        <p:spPr>
          <a:xfrm>
            <a:off x="4574297" y="5945451"/>
            <a:ext cx="1851212" cy="369332"/>
          </a:xfrm>
          <a:prstGeom prst="rect">
            <a:avLst/>
          </a:prstGeom>
          <a:noFill/>
        </p:spPr>
        <p:txBody>
          <a:bodyPr wrap="none" rtlCol="0">
            <a:spAutoFit/>
          </a:bodyPr>
          <a:lstStyle/>
          <a:p>
            <a:r>
              <a:rPr lang="en-US" dirty="0" smtClean="0"/>
              <a:t>Over-provisioning</a:t>
            </a:r>
          </a:p>
        </p:txBody>
      </p:sp>
      <p:sp>
        <p:nvSpPr>
          <p:cNvPr id="28" name="TextBox 27"/>
          <p:cNvSpPr txBox="1"/>
          <p:nvPr/>
        </p:nvSpPr>
        <p:spPr>
          <a:xfrm>
            <a:off x="2374714" y="2811440"/>
            <a:ext cx="418704" cy="3139321"/>
          </a:xfrm>
          <a:prstGeom prst="rect">
            <a:avLst/>
          </a:prstGeom>
          <a:noFill/>
        </p:spPr>
        <p:txBody>
          <a:bodyPr wrap="square" rtlCol="0">
            <a:spAutoFit/>
          </a:bodyPr>
          <a:lstStyle/>
          <a:p>
            <a:r>
              <a:rPr lang="en-US" dirty="0" smtClean="0"/>
              <a:t>32</a:t>
            </a:r>
          </a:p>
          <a:p>
            <a:endParaRPr lang="en-US" dirty="0" smtClean="0"/>
          </a:p>
          <a:p>
            <a:endParaRPr lang="en-US" dirty="0" smtClean="0"/>
          </a:p>
          <a:p>
            <a:endParaRPr lang="en-US" dirty="0" smtClean="0"/>
          </a:p>
          <a:p>
            <a:endParaRPr lang="en-US" dirty="0" smtClean="0"/>
          </a:p>
          <a:p>
            <a:r>
              <a:rPr lang="en-US" dirty="0" smtClean="0"/>
              <a:t>16</a:t>
            </a:r>
          </a:p>
          <a:p>
            <a:endParaRPr lang="en-US" dirty="0" smtClean="0"/>
          </a:p>
          <a:p>
            <a:endParaRPr lang="en-US" dirty="0" smtClean="0"/>
          </a:p>
          <a:p>
            <a:endParaRPr lang="en-US" dirty="0" smtClean="0"/>
          </a:p>
          <a:p>
            <a:endParaRPr lang="en-US" dirty="0" smtClean="0"/>
          </a:p>
          <a:p>
            <a:r>
              <a:rPr lang="en-US" dirty="0" smtClean="0"/>
              <a:t>1</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cgroups and</a:t>
            </a:r>
            <a:br>
              <a:rPr lang="en-US" sz="3000" dirty="0" smtClean="0"/>
            </a:br>
            <a:r>
              <a:rPr lang="en-US" sz="3000" dirty="0" smtClean="0"/>
              <a:t>PROCESSOR_GROUP_NAME</a:t>
            </a:r>
            <a:endParaRPr lang="en-US" sz="30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18</a:t>
            </a:fld>
            <a:endParaRPr lang="en-US" dirty="0"/>
          </a:p>
        </p:txBody>
      </p:sp>
      <p:sp>
        <p:nvSpPr>
          <p:cNvPr id="5" name="TextBox 4"/>
          <p:cNvSpPr txBox="1"/>
          <p:nvPr/>
        </p:nvSpPr>
        <p:spPr>
          <a:xfrm>
            <a:off x="723334" y="1200996"/>
            <a:ext cx="7991290" cy="5262979"/>
          </a:xfrm>
          <a:prstGeom prst="rect">
            <a:avLst/>
          </a:prstGeom>
          <a:noFill/>
        </p:spPr>
        <p:txBody>
          <a:bodyPr wrap="none" rtlCol="0">
            <a:spAutoFit/>
          </a:bodyPr>
          <a:lstStyle/>
          <a:p>
            <a:r>
              <a:rPr lang="en-US" sz="1200" dirty="0" smtClean="0"/>
              <a:t>Using PROCESSOR_GROUP_NAME to bind a database instance to CPUs or NUMA nodes on Linux” (Doc ID 1585184.1)</a:t>
            </a:r>
          </a:p>
          <a:p>
            <a:endParaRPr lang="en-US" sz="1200" dirty="0" smtClean="0"/>
          </a:p>
          <a:p>
            <a:pPr lvl="1"/>
            <a:r>
              <a:rPr lang="en-US" sz="1200" dirty="0" smtClean="0">
                <a:latin typeface="Courier New" pitchFamily="49" charset="0"/>
                <a:cs typeface="Courier New" pitchFamily="49" charset="0"/>
              </a:rPr>
              <a:t># ./setup_processor_group.sh -show</a:t>
            </a:r>
          </a:p>
          <a:p>
            <a:pPr lvl="1"/>
            <a:r>
              <a:rPr lang="en-US" sz="1200" dirty="0" smtClean="0">
                <a:latin typeface="Courier New" pitchFamily="49" charset="0"/>
                <a:cs typeface="Courier New" pitchFamily="49" charset="0"/>
              </a:rPr>
              <a:t># ./setup_processor_group.sh -prepare</a:t>
            </a:r>
          </a:p>
          <a:p>
            <a:pPr lvl="1"/>
            <a:r>
              <a:rPr lang="en-US" sz="1200" dirty="0" smtClean="0">
                <a:latin typeface="Courier New" pitchFamily="49" charset="0"/>
                <a:cs typeface="Courier New" pitchFamily="49" charset="0"/>
              </a:rPr>
              <a:t># ./setup_processor_group.sh -check</a:t>
            </a:r>
          </a:p>
          <a:p>
            <a:pPr lvl="1"/>
            <a:r>
              <a:rPr lang="en-US" sz="1200" dirty="0" smtClean="0">
                <a:latin typeface="Courier New" pitchFamily="49" charset="0"/>
                <a:cs typeface="Courier New" pitchFamily="49" charset="0"/>
              </a:rPr>
              <a:t># ./setup_processor_group.sh -create -name </a:t>
            </a:r>
            <a:r>
              <a:rPr lang="en-US" sz="1200" b="1" dirty="0" err="1" smtClean="0">
                <a:latin typeface="Courier New" pitchFamily="49" charset="0"/>
                <a:cs typeface="Courier New" pitchFamily="49" charset="0"/>
              </a:rPr>
              <a:t>limitedcpu</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cpus</a:t>
            </a:r>
            <a:r>
              <a:rPr lang="en-US" sz="1200" dirty="0" smtClean="0">
                <a:latin typeface="Courier New" pitchFamily="49" charset="0"/>
                <a:cs typeface="Courier New" pitchFamily="49" charset="0"/>
              </a:rPr>
              <a:t> 0,1 -u:g </a:t>
            </a:r>
            <a:r>
              <a:rPr lang="en-US" sz="1200" dirty="0" err="1" smtClean="0">
                <a:latin typeface="Courier New" pitchFamily="49" charset="0"/>
                <a:cs typeface="Courier New" pitchFamily="49" charset="0"/>
              </a:rPr>
              <a:t>oracle:dba</a:t>
            </a:r>
            <a:endParaRPr lang="en-US" sz="1200" dirty="0" smtClean="0">
              <a:latin typeface="Courier New" pitchFamily="49" charset="0"/>
              <a:cs typeface="Courier New" pitchFamily="49" charset="0"/>
            </a:endParaRPr>
          </a:p>
          <a:p>
            <a:pPr lvl="1"/>
            <a:r>
              <a:rPr lang="en-US" sz="1200" dirty="0" smtClean="0">
                <a:latin typeface="Courier New" pitchFamily="49" charset="0"/>
                <a:cs typeface="Courier New" pitchFamily="49" charset="0"/>
              </a:rPr>
              <a:t>alter system set </a:t>
            </a:r>
            <a:r>
              <a:rPr lang="en-US" sz="1200" dirty="0" err="1" smtClean="0">
                <a:latin typeface="Courier New" pitchFamily="49" charset="0"/>
                <a:cs typeface="Courier New" pitchFamily="49" charset="0"/>
              </a:rPr>
              <a:t>processor_group_name</a:t>
            </a:r>
            <a:r>
              <a:rPr lang="en-US" sz="1200" dirty="0" smtClean="0">
                <a:latin typeface="Courier New" pitchFamily="49" charset="0"/>
                <a:cs typeface="Courier New" pitchFamily="49" charset="0"/>
              </a:rPr>
              <a:t>='</a:t>
            </a:r>
            <a:r>
              <a:rPr lang="en-US" sz="1200" b="1" dirty="0" err="1" smtClean="0">
                <a:latin typeface="Courier New" pitchFamily="49" charset="0"/>
                <a:cs typeface="Courier New" pitchFamily="49" charset="0"/>
              </a:rPr>
              <a:t>limitedcpu</a:t>
            </a:r>
            <a:r>
              <a:rPr lang="en-US" sz="1200" dirty="0" smtClean="0">
                <a:latin typeface="Courier New" pitchFamily="49" charset="0"/>
                <a:cs typeface="Courier New" pitchFamily="49" charset="0"/>
              </a:rPr>
              <a:t>' scope=</a:t>
            </a:r>
            <a:r>
              <a:rPr lang="en-US" sz="1200" dirty="0" err="1" smtClean="0">
                <a:latin typeface="Courier New" pitchFamily="49" charset="0"/>
                <a:cs typeface="Courier New" pitchFamily="49" charset="0"/>
              </a:rPr>
              <a:t>spfile</a:t>
            </a:r>
            <a:r>
              <a:rPr lang="en-US" sz="1200" dirty="0" smtClean="0">
                <a:latin typeface="Courier New" pitchFamily="49" charset="0"/>
                <a:cs typeface="Courier New" pitchFamily="49" charset="0"/>
              </a:rPr>
              <a:t>;</a:t>
            </a:r>
          </a:p>
          <a:p>
            <a:pPr lvl="1"/>
            <a:r>
              <a:rPr lang="en-US" sz="1200" dirty="0" smtClean="0">
                <a:latin typeface="Courier New" pitchFamily="49" charset="0"/>
                <a:cs typeface="Courier New" pitchFamily="49" charset="0"/>
              </a:rPr>
              <a:t>shutdown immediate </a:t>
            </a:r>
          </a:p>
          <a:p>
            <a:pPr lvl="1"/>
            <a:r>
              <a:rPr lang="en-US" sz="1200" dirty="0" smtClean="0">
                <a:latin typeface="Courier New" pitchFamily="49" charset="0"/>
                <a:cs typeface="Courier New" pitchFamily="49" charset="0"/>
              </a:rPr>
              <a:t>startup</a:t>
            </a:r>
          </a:p>
          <a:p>
            <a:endParaRPr lang="en-US" sz="1200" dirty="0" smtClean="0"/>
          </a:p>
          <a:p>
            <a:r>
              <a:rPr lang="en-US" sz="1200" dirty="0" smtClean="0"/>
              <a:t>NOTE: CDB level only, PDB inherits the settings</a:t>
            </a:r>
          </a:p>
          <a:p>
            <a:endParaRPr lang="en-US" sz="1200" dirty="0" smtClean="0"/>
          </a:p>
          <a:p>
            <a:r>
              <a:rPr lang="en-US" sz="1200" dirty="0" smtClean="0">
                <a:latin typeface="Courier New" pitchFamily="49" charset="0"/>
                <a:cs typeface="Courier New" pitchFamily="49" charset="0"/>
              </a:rPr>
              <a:t>top - 01:28:21 up  8:46,  3 users,  load average: 2.54, 1.66, 0.80</a:t>
            </a:r>
          </a:p>
          <a:p>
            <a:r>
              <a:rPr lang="en-US" sz="1200" dirty="0" smtClean="0">
                <a:latin typeface="Courier New" pitchFamily="49" charset="0"/>
                <a:cs typeface="Courier New" pitchFamily="49" charset="0"/>
              </a:rPr>
              <a:t>Tasks: 203 total,   5 running, 198 sleeping,   0 stopped,   0 zombie</a:t>
            </a:r>
          </a:p>
          <a:p>
            <a:r>
              <a:rPr lang="en-US" sz="1200" b="1" dirty="0" smtClean="0">
                <a:solidFill>
                  <a:srgbClr val="FF0000"/>
                </a:solidFill>
                <a:latin typeface="Courier New" pitchFamily="49" charset="0"/>
                <a:cs typeface="Courier New" pitchFamily="49" charset="0"/>
              </a:rPr>
              <a:t>Cpu0  : 96.2%us,  2.4%sy,  0.0%ni,  1.0%id,  0.0%wa,  0.0%hi,  0.3%si,  0.0%st</a:t>
            </a:r>
          </a:p>
          <a:p>
            <a:r>
              <a:rPr lang="en-US" sz="1200" b="1" dirty="0" smtClean="0">
                <a:solidFill>
                  <a:srgbClr val="FF0000"/>
                </a:solidFill>
                <a:latin typeface="Courier New" pitchFamily="49" charset="0"/>
                <a:cs typeface="Courier New" pitchFamily="49" charset="0"/>
              </a:rPr>
              <a:t>Cpu1  : 98.6%us,  0.7%sy,  0.0%ni,  0.7%id,  0.0%wa,  0.0%hi,  0.0%si,  0.0%st</a:t>
            </a:r>
          </a:p>
          <a:p>
            <a:r>
              <a:rPr lang="en-US" sz="1200" b="1" dirty="0" smtClean="0">
                <a:latin typeface="Courier New" pitchFamily="49" charset="0"/>
                <a:cs typeface="Courier New" pitchFamily="49" charset="0"/>
              </a:rPr>
              <a:t>Cpu2</a:t>
            </a:r>
            <a:r>
              <a:rPr lang="en-US" sz="1200" dirty="0" smtClean="0">
                <a:latin typeface="Courier New" pitchFamily="49" charset="0"/>
                <a:cs typeface="Courier New" pitchFamily="49" charset="0"/>
              </a:rPr>
              <a:t>  :  1.9%us,  1.1%sy,  0.0%ni, 97.0%id,  0.0%wa,  0.0%hi,  0.0%si,  0.0%st</a:t>
            </a:r>
          </a:p>
          <a:p>
            <a:r>
              <a:rPr lang="en-US" sz="1200" b="1" dirty="0" smtClean="0">
                <a:latin typeface="Courier New" pitchFamily="49" charset="0"/>
                <a:cs typeface="Courier New" pitchFamily="49" charset="0"/>
              </a:rPr>
              <a:t>Cpu3</a:t>
            </a:r>
            <a:r>
              <a:rPr lang="en-US" sz="1200" dirty="0" smtClean="0">
                <a:latin typeface="Courier New" pitchFamily="49" charset="0"/>
                <a:cs typeface="Courier New" pitchFamily="49" charset="0"/>
              </a:rPr>
              <a:t>  :  0.3%us,  0.7%sy,  0.0%ni, 99.0%id,  0.0%wa,  0.0%hi,  0.0%si,  0.0%st</a:t>
            </a:r>
          </a:p>
          <a:p>
            <a:r>
              <a:rPr lang="en-US" sz="1200" dirty="0" err="1" smtClean="0">
                <a:latin typeface="Courier New" pitchFamily="49" charset="0"/>
                <a:cs typeface="Courier New" pitchFamily="49" charset="0"/>
              </a:rPr>
              <a:t>Mem</a:t>
            </a:r>
            <a:r>
              <a:rPr lang="en-US" sz="1200" dirty="0" smtClean="0">
                <a:latin typeface="Courier New" pitchFamily="49" charset="0"/>
                <a:cs typeface="Courier New" pitchFamily="49" charset="0"/>
              </a:rPr>
              <a:t>:   1018228k total,   942236k used,    75992k free,     3224k buffers</a:t>
            </a:r>
          </a:p>
          <a:p>
            <a:r>
              <a:rPr lang="en-US" sz="1200" dirty="0" smtClean="0">
                <a:latin typeface="Courier New" pitchFamily="49" charset="0"/>
                <a:cs typeface="Courier New" pitchFamily="49" charset="0"/>
              </a:rPr>
              <a:t>Swap:  1257468k total,   382052k used,   875416k free,   579964k cached</a:t>
            </a:r>
          </a:p>
          <a:p>
            <a:r>
              <a:rPr lang="en-US" sz="1200" dirty="0" smtClean="0">
                <a:latin typeface="Courier New" pitchFamily="49" charset="0"/>
                <a:cs typeface="Courier New" pitchFamily="49" charset="0"/>
              </a:rPr>
              <a:t> </a:t>
            </a:r>
          </a:p>
          <a:p>
            <a:r>
              <a:rPr lang="en-US" sz="1200" dirty="0" smtClean="0">
                <a:latin typeface="Courier New" pitchFamily="49" charset="0"/>
                <a:cs typeface="Courier New" pitchFamily="49" charset="0"/>
              </a:rPr>
              <a:t>  PID USER      PR  NI  VIRT  RES  SHR S %CPU %MEM    TIME+  COMMAND</a:t>
            </a:r>
          </a:p>
          <a:p>
            <a:r>
              <a:rPr lang="en-US" sz="1200" dirty="0" smtClean="0">
                <a:latin typeface="Courier New" pitchFamily="49" charset="0"/>
                <a:cs typeface="Courier New" pitchFamily="49" charset="0"/>
              </a:rPr>
              <a:t> 8863 oracle    20   0  705m  58m  55m S 48.0  5.9   1:56.25 </a:t>
            </a:r>
            <a:r>
              <a:rPr lang="en-US" sz="1200" dirty="0" err="1" smtClean="0">
                <a:latin typeface="Courier New" pitchFamily="49" charset="0"/>
                <a:cs typeface="Courier New" pitchFamily="49" charset="0"/>
              </a:rPr>
              <a:t>oracleorcl</a:t>
            </a:r>
            <a:r>
              <a:rPr lang="en-US" sz="1200" dirty="0" smtClean="0">
                <a:latin typeface="Courier New" pitchFamily="49" charset="0"/>
                <a:cs typeface="Courier New" pitchFamily="49" charset="0"/>
              </a:rPr>
              <a:t> (LOCAL=NO)</a:t>
            </a:r>
          </a:p>
          <a:p>
            <a:r>
              <a:rPr lang="en-US" sz="1200" dirty="0" smtClean="0">
                <a:latin typeface="Courier New" pitchFamily="49" charset="0"/>
                <a:cs typeface="Courier New" pitchFamily="49" charset="0"/>
              </a:rPr>
              <a:t> 8865 oracle    20   0  705m  56m  53m R 46.7  5.7   1:56.28 </a:t>
            </a:r>
            <a:r>
              <a:rPr lang="en-US" sz="1200" dirty="0" err="1" smtClean="0">
                <a:latin typeface="Courier New" pitchFamily="49" charset="0"/>
                <a:cs typeface="Courier New" pitchFamily="49" charset="0"/>
              </a:rPr>
              <a:t>oracleorcl</a:t>
            </a:r>
            <a:r>
              <a:rPr lang="en-US" sz="1200" dirty="0" smtClean="0">
                <a:latin typeface="Courier New" pitchFamily="49" charset="0"/>
                <a:cs typeface="Courier New" pitchFamily="49" charset="0"/>
              </a:rPr>
              <a:t> (LOCAL=NO)</a:t>
            </a:r>
          </a:p>
          <a:p>
            <a:r>
              <a:rPr lang="en-US" sz="1200" dirty="0" smtClean="0">
                <a:latin typeface="Courier New" pitchFamily="49" charset="0"/>
                <a:cs typeface="Courier New" pitchFamily="49" charset="0"/>
              </a:rPr>
              <a:t> 8861 oracle    20   0  705m  48m  45m R 46.0  4.9   1:56.48 </a:t>
            </a:r>
            <a:r>
              <a:rPr lang="en-US" sz="1200" dirty="0" err="1" smtClean="0">
                <a:latin typeface="Courier New" pitchFamily="49" charset="0"/>
                <a:cs typeface="Courier New" pitchFamily="49" charset="0"/>
              </a:rPr>
              <a:t>oracleorcl</a:t>
            </a:r>
            <a:r>
              <a:rPr lang="en-US" sz="1200" dirty="0" smtClean="0">
                <a:latin typeface="Courier New" pitchFamily="49" charset="0"/>
                <a:cs typeface="Courier New" pitchFamily="49" charset="0"/>
              </a:rPr>
              <a:t> (LOCAL=NO)</a:t>
            </a:r>
          </a:p>
          <a:p>
            <a:r>
              <a:rPr lang="en-US" sz="1200" dirty="0" smtClean="0">
                <a:latin typeface="Courier New" pitchFamily="49" charset="0"/>
                <a:cs typeface="Courier New" pitchFamily="49" charset="0"/>
              </a:rPr>
              <a:t> 8857 oracle    20   0  705m  53m  50m R 45.7  5.4   1:56.20 </a:t>
            </a:r>
            <a:r>
              <a:rPr lang="en-US" sz="1200" dirty="0" err="1" smtClean="0">
                <a:latin typeface="Courier New" pitchFamily="49" charset="0"/>
                <a:cs typeface="Courier New" pitchFamily="49" charset="0"/>
              </a:rPr>
              <a:t>oracleorcl</a:t>
            </a:r>
            <a:r>
              <a:rPr lang="en-US" sz="1200" dirty="0" smtClean="0">
                <a:latin typeface="Courier New" pitchFamily="49" charset="0"/>
                <a:cs typeface="Courier New" pitchFamily="49" charset="0"/>
              </a:rPr>
              <a:t> (LOCAL=NO)</a:t>
            </a:r>
          </a:p>
          <a:p>
            <a:endParaRPr lang="en-US" sz="12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5586493" y="3862306"/>
            <a:ext cx="900752" cy="1421640"/>
          </a:xfrm>
          <a:prstGeom prst="rect">
            <a:avLst/>
          </a:prstGeom>
          <a:solidFill>
            <a:srgbClr val="99CC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16</a:t>
            </a:r>
            <a:endParaRPr lang="en-US" dirty="0">
              <a:solidFill>
                <a:schemeClr val="accent6"/>
              </a:solidFill>
            </a:endParaRPr>
          </a:p>
        </p:txBody>
      </p:sp>
      <p:sp>
        <p:nvSpPr>
          <p:cNvPr id="2" name="Title 1"/>
          <p:cNvSpPr>
            <a:spLocks noGrp="1"/>
          </p:cNvSpPr>
          <p:nvPr>
            <p:ph type="title"/>
          </p:nvPr>
        </p:nvSpPr>
        <p:spPr/>
        <p:txBody>
          <a:bodyPr/>
          <a:lstStyle/>
          <a:p>
            <a:r>
              <a:rPr lang="en-US" sz="3000" dirty="0" smtClean="0"/>
              <a:t>cgroups and</a:t>
            </a:r>
            <a:br>
              <a:rPr lang="en-US" sz="3000" dirty="0" smtClean="0"/>
            </a:br>
            <a:r>
              <a:rPr lang="en-US" sz="3000" dirty="0" smtClean="0"/>
              <a:t>PROCESSOR_GROUP_NAME</a:t>
            </a:r>
            <a:endParaRPr lang="en-US" sz="30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19</a:t>
            </a:fld>
            <a:endParaRPr lang="en-US" dirty="0"/>
          </a:p>
        </p:txBody>
      </p:sp>
      <p:cxnSp>
        <p:nvCxnSpPr>
          <p:cNvPr id="14" name="Straight Connector 13"/>
          <p:cNvCxnSpPr/>
          <p:nvPr/>
        </p:nvCxnSpPr>
        <p:spPr>
          <a:xfrm>
            <a:off x="1228271" y="2265519"/>
            <a:ext cx="0" cy="30434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214623" y="5308970"/>
            <a:ext cx="541817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583113" y="5383611"/>
            <a:ext cx="1276183" cy="369332"/>
          </a:xfrm>
          <a:prstGeom prst="rect">
            <a:avLst/>
          </a:prstGeom>
          <a:noFill/>
        </p:spPr>
        <p:txBody>
          <a:bodyPr wrap="none" rtlCol="0">
            <a:spAutoFit/>
          </a:bodyPr>
          <a:lstStyle/>
          <a:p>
            <a:r>
              <a:rPr lang="en-US" dirty="0" smtClean="0"/>
              <a:t>Partitioning</a:t>
            </a:r>
            <a:endParaRPr lang="en-US" dirty="0"/>
          </a:p>
        </p:txBody>
      </p:sp>
      <p:sp>
        <p:nvSpPr>
          <p:cNvPr id="18" name="TextBox 17"/>
          <p:cNvSpPr txBox="1"/>
          <p:nvPr/>
        </p:nvSpPr>
        <p:spPr>
          <a:xfrm>
            <a:off x="3427865" y="5385883"/>
            <a:ext cx="1851212" cy="369332"/>
          </a:xfrm>
          <a:prstGeom prst="rect">
            <a:avLst/>
          </a:prstGeom>
          <a:noFill/>
        </p:spPr>
        <p:txBody>
          <a:bodyPr wrap="none" rtlCol="0">
            <a:spAutoFit/>
          </a:bodyPr>
          <a:lstStyle/>
          <a:p>
            <a:r>
              <a:rPr lang="en-US" dirty="0" smtClean="0"/>
              <a:t>Over-provisioning</a:t>
            </a:r>
          </a:p>
        </p:txBody>
      </p:sp>
      <p:sp>
        <p:nvSpPr>
          <p:cNvPr id="19" name="TextBox 18"/>
          <p:cNvSpPr txBox="1"/>
          <p:nvPr/>
        </p:nvSpPr>
        <p:spPr>
          <a:xfrm>
            <a:off x="805194" y="2251872"/>
            <a:ext cx="418704" cy="3139321"/>
          </a:xfrm>
          <a:prstGeom prst="rect">
            <a:avLst/>
          </a:prstGeom>
          <a:noFill/>
        </p:spPr>
        <p:txBody>
          <a:bodyPr wrap="square" rtlCol="0">
            <a:spAutoFit/>
          </a:bodyPr>
          <a:lstStyle/>
          <a:p>
            <a:r>
              <a:rPr lang="en-US" dirty="0" smtClean="0"/>
              <a:t>32</a:t>
            </a:r>
          </a:p>
          <a:p>
            <a:endParaRPr lang="en-US" dirty="0" smtClean="0"/>
          </a:p>
          <a:p>
            <a:endParaRPr lang="en-US" dirty="0" smtClean="0"/>
          </a:p>
          <a:p>
            <a:endParaRPr lang="en-US" dirty="0" smtClean="0"/>
          </a:p>
          <a:p>
            <a:endParaRPr lang="en-US" dirty="0" smtClean="0"/>
          </a:p>
          <a:p>
            <a:r>
              <a:rPr lang="en-US" dirty="0" smtClean="0"/>
              <a:t>16</a:t>
            </a:r>
          </a:p>
          <a:p>
            <a:endParaRPr lang="en-US" dirty="0" smtClean="0"/>
          </a:p>
          <a:p>
            <a:endParaRPr lang="en-US" dirty="0" smtClean="0"/>
          </a:p>
          <a:p>
            <a:endParaRPr lang="en-US" dirty="0" smtClean="0"/>
          </a:p>
          <a:p>
            <a:endParaRPr lang="en-US" dirty="0" smtClean="0"/>
          </a:p>
          <a:p>
            <a:r>
              <a:rPr lang="en-US" dirty="0" smtClean="0"/>
              <a:t>1</a:t>
            </a:r>
          </a:p>
        </p:txBody>
      </p:sp>
      <p:sp>
        <p:nvSpPr>
          <p:cNvPr id="23" name="Rectangle 22"/>
          <p:cNvSpPr/>
          <p:nvPr/>
        </p:nvSpPr>
        <p:spPr>
          <a:xfrm>
            <a:off x="5818509" y="5117901"/>
            <a:ext cx="900752" cy="166044"/>
          </a:xfrm>
          <a:prstGeom prst="rect">
            <a:avLst/>
          </a:prstGeom>
          <a:solidFill>
            <a:schemeClr val="tx1">
              <a:lumMod val="50000"/>
              <a:lumOff val="50000"/>
            </a:schemeClr>
          </a:solidFill>
          <a:ln>
            <a:solidFill>
              <a:schemeClr val="accent6"/>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6"/>
                </a:solidFill>
              </a:rPr>
              <a:t>2</a:t>
            </a:r>
            <a:endParaRPr lang="en-US" sz="1600" dirty="0">
              <a:solidFill>
                <a:schemeClr val="accent6"/>
              </a:solidFill>
            </a:endParaRPr>
          </a:p>
        </p:txBody>
      </p:sp>
      <p:sp>
        <p:nvSpPr>
          <p:cNvPr id="24" name="TextBox 23"/>
          <p:cNvSpPr txBox="1"/>
          <p:nvPr/>
        </p:nvSpPr>
        <p:spPr>
          <a:xfrm>
            <a:off x="5600169" y="5388155"/>
            <a:ext cx="921984" cy="369332"/>
          </a:xfrm>
          <a:prstGeom prst="rect">
            <a:avLst/>
          </a:prstGeom>
          <a:noFill/>
        </p:spPr>
        <p:txBody>
          <a:bodyPr wrap="none" rtlCol="0">
            <a:spAutoFit/>
          </a:bodyPr>
          <a:lstStyle/>
          <a:p>
            <a:r>
              <a:rPr lang="en-US" dirty="0" smtClean="0"/>
              <a:t>cgroups</a:t>
            </a:r>
          </a:p>
        </p:txBody>
      </p:sp>
      <p:sp>
        <p:nvSpPr>
          <p:cNvPr id="32" name="Rectangle 31"/>
          <p:cNvSpPr/>
          <p:nvPr/>
        </p:nvSpPr>
        <p:spPr>
          <a:xfrm>
            <a:off x="1815125" y="4926832"/>
            <a:ext cx="900752" cy="354842"/>
          </a:xfrm>
          <a:prstGeom prst="rect">
            <a:avLst/>
          </a:prstGeom>
          <a:solidFill>
            <a:srgbClr val="99CC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4</a:t>
            </a:r>
            <a:endParaRPr lang="en-US" dirty="0">
              <a:solidFill>
                <a:schemeClr val="accent6"/>
              </a:solidFill>
            </a:endParaRPr>
          </a:p>
        </p:txBody>
      </p:sp>
      <p:sp>
        <p:nvSpPr>
          <p:cNvPr id="33" name="Rectangle 32"/>
          <p:cNvSpPr/>
          <p:nvPr/>
        </p:nvSpPr>
        <p:spPr>
          <a:xfrm>
            <a:off x="1815125" y="4571990"/>
            <a:ext cx="900752" cy="354842"/>
          </a:xfrm>
          <a:prstGeom prst="rect">
            <a:avLst/>
          </a:prstGeom>
          <a:solidFill>
            <a:srgbClr val="99CC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4</a:t>
            </a:r>
            <a:endParaRPr lang="en-US" dirty="0">
              <a:solidFill>
                <a:schemeClr val="accent6"/>
              </a:solidFill>
            </a:endParaRPr>
          </a:p>
        </p:txBody>
      </p:sp>
      <p:sp>
        <p:nvSpPr>
          <p:cNvPr id="34" name="Rectangle 33"/>
          <p:cNvSpPr/>
          <p:nvPr/>
        </p:nvSpPr>
        <p:spPr>
          <a:xfrm>
            <a:off x="1815125" y="4217148"/>
            <a:ext cx="900752" cy="354842"/>
          </a:xfrm>
          <a:prstGeom prst="rect">
            <a:avLst/>
          </a:prstGeom>
          <a:solidFill>
            <a:srgbClr val="99CC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4</a:t>
            </a:r>
            <a:endParaRPr lang="en-US" dirty="0">
              <a:solidFill>
                <a:schemeClr val="accent6"/>
              </a:solidFill>
            </a:endParaRPr>
          </a:p>
        </p:txBody>
      </p:sp>
      <p:sp>
        <p:nvSpPr>
          <p:cNvPr id="35" name="Rectangle 34"/>
          <p:cNvSpPr/>
          <p:nvPr/>
        </p:nvSpPr>
        <p:spPr>
          <a:xfrm>
            <a:off x="1815125" y="3862306"/>
            <a:ext cx="900752" cy="354842"/>
          </a:xfrm>
          <a:prstGeom prst="rect">
            <a:avLst/>
          </a:prstGeom>
          <a:solidFill>
            <a:srgbClr val="99CC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4</a:t>
            </a:r>
            <a:endParaRPr lang="en-US" dirty="0">
              <a:solidFill>
                <a:schemeClr val="accent6"/>
              </a:solidFill>
            </a:endParaRPr>
          </a:p>
        </p:txBody>
      </p:sp>
      <p:sp>
        <p:nvSpPr>
          <p:cNvPr id="36" name="Rectangle 35"/>
          <p:cNvSpPr/>
          <p:nvPr/>
        </p:nvSpPr>
        <p:spPr>
          <a:xfrm>
            <a:off x="3796333" y="4571990"/>
            <a:ext cx="900752" cy="709684"/>
          </a:xfrm>
          <a:prstGeom prst="rect">
            <a:avLst/>
          </a:prstGeom>
          <a:solidFill>
            <a:srgbClr val="99CC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8</a:t>
            </a:r>
            <a:endParaRPr lang="en-US" dirty="0">
              <a:solidFill>
                <a:schemeClr val="accent6"/>
              </a:solidFill>
            </a:endParaRPr>
          </a:p>
        </p:txBody>
      </p:sp>
      <p:sp>
        <p:nvSpPr>
          <p:cNvPr id="37" name="Rectangle 36"/>
          <p:cNvSpPr/>
          <p:nvPr/>
        </p:nvSpPr>
        <p:spPr>
          <a:xfrm>
            <a:off x="3796333" y="3862306"/>
            <a:ext cx="900752" cy="709684"/>
          </a:xfrm>
          <a:prstGeom prst="rect">
            <a:avLst/>
          </a:prstGeom>
          <a:solidFill>
            <a:srgbClr val="99CC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8</a:t>
            </a:r>
            <a:endParaRPr lang="en-US" dirty="0">
              <a:solidFill>
                <a:schemeClr val="accent6"/>
              </a:solidFill>
            </a:endParaRPr>
          </a:p>
        </p:txBody>
      </p:sp>
      <p:sp>
        <p:nvSpPr>
          <p:cNvPr id="38" name="Rectangle 37"/>
          <p:cNvSpPr/>
          <p:nvPr/>
        </p:nvSpPr>
        <p:spPr>
          <a:xfrm>
            <a:off x="3796333" y="3152622"/>
            <a:ext cx="900752" cy="709684"/>
          </a:xfrm>
          <a:prstGeom prst="rect">
            <a:avLst/>
          </a:prstGeom>
          <a:solidFill>
            <a:srgbClr val="99CCFF"/>
          </a:solidFill>
          <a:ln>
            <a:solidFill>
              <a:schemeClr val="accent6"/>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8</a:t>
            </a:r>
            <a:endParaRPr lang="en-US" dirty="0">
              <a:solidFill>
                <a:schemeClr val="accent6"/>
              </a:solidFill>
            </a:endParaRPr>
          </a:p>
        </p:txBody>
      </p:sp>
      <p:sp>
        <p:nvSpPr>
          <p:cNvPr id="39" name="Rectangle 38"/>
          <p:cNvSpPr/>
          <p:nvPr/>
        </p:nvSpPr>
        <p:spPr>
          <a:xfrm>
            <a:off x="3796333" y="2442938"/>
            <a:ext cx="900752" cy="709684"/>
          </a:xfrm>
          <a:prstGeom prst="rect">
            <a:avLst/>
          </a:prstGeom>
          <a:solidFill>
            <a:srgbClr val="99CCFF"/>
          </a:solidFill>
          <a:ln>
            <a:solidFill>
              <a:schemeClr val="accent6"/>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8</a:t>
            </a:r>
            <a:endParaRPr lang="en-US" dirty="0">
              <a:solidFill>
                <a:schemeClr val="accent6"/>
              </a:solidFill>
            </a:endParaRPr>
          </a:p>
        </p:txBody>
      </p:sp>
      <p:cxnSp>
        <p:nvCxnSpPr>
          <p:cNvPr id="16" name="Straight Connector 15"/>
          <p:cNvCxnSpPr/>
          <p:nvPr/>
        </p:nvCxnSpPr>
        <p:spPr>
          <a:xfrm>
            <a:off x="1214623" y="3848658"/>
            <a:ext cx="5418178" cy="0"/>
          </a:xfrm>
          <a:prstGeom prst="line">
            <a:avLst/>
          </a:prstGeom>
          <a:ln>
            <a:solidFill>
              <a:srgbClr val="FF3300"/>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6487245" y="4217148"/>
            <a:ext cx="80065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a:off x="6719261" y="4763059"/>
            <a:ext cx="568641" cy="3548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7219662" y="4078648"/>
            <a:ext cx="1288301" cy="276999"/>
          </a:xfrm>
          <a:prstGeom prst="rect">
            <a:avLst/>
          </a:prstGeom>
          <a:noFill/>
        </p:spPr>
        <p:txBody>
          <a:bodyPr wrap="none" rtlCol="0">
            <a:spAutoFit/>
          </a:bodyPr>
          <a:lstStyle/>
          <a:p>
            <a:r>
              <a:rPr lang="en-US" sz="1200" dirty="0" smtClean="0"/>
              <a:t>Paying Customers</a:t>
            </a:r>
            <a:endParaRPr lang="en-US" sz="1200" dirty="0"/>
          </a:p>
        </p:txBody>
      </p:sp>
      <p:sp>
        <p:nvSpPr>
          <p:cNvPr id="47" name="TextBox 46"/>
          <p:cNvSpPr txBox="1"/>
          <p:nvPr/>
        </p:nvSpPr>
        <p:spPr>
          <a:xfrm>
            <a:off x="7219662" y="4508047"/>
            <a:ext cx="1599412" cy="276999"/>
          </a:xfrm>
          <a:prstGeom prst="rect">
            <a:avLst/>
          </a:prstGeom>
          <a:noFill/>
        </p:spPr>
        <p:txBody>
          <a:bodyPr wrap="none" rtlCol="0">
            <a:spAutoFit/>
          </a:bodyPr>
          <a:lstStyle/>
          <a:p>
            <a:r>
              <a:rPr lang="en-US" sz="1200" dirty="0" smtClean="0"/>
              <a:t>Non-paying Customers</a:t>
            </a:r>
            <a:endParaRPr lang="en-US" sz="1200" dirty="0"/>
          </a:p>
        </p:txBody>
      </p:sp>
      <p:sp>
        <p:nvSpPr>
          <p:cNvPr id="48" name="Rectangle 47"/>
          <p:cNvSpPr/>
          <p:nvPr/>
        </p:nvSpPr>
        <p:spPr>
          <a:xfrm>
            <a:off x="4196669" y="5120173"/>
            <a:ext cx="900752" cy="166044"/>
          </a:xfrm>
          <a:prstGeom prst="rect">
            <a:avLst/>
          </a:prstGeom>
          <a:solidFill>
            <a:schemeClr val="tx1">
              <a:lumMod val="50000"/>
              <a:lumOff val="50000"/>
            </a:schemeClr>
          </a:solidFill>
          <a:ln>
            <a:solidFill>
              <a:schemeClr val="accent6"/>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6"/>
                </a:solidFill>
              </a:rPr>
              <a:t>2</a:t>
            </a:r>
            <a:endParaRPr lang="en-US" sz="1600" dirty="0">
              <a:solidFill>
                <a:schemeClr val="accent6"/>
              </a:solidFill>
            </a:endParaRPr>
          </a:p>
        </p:txBody>
      </p:sp>
      <p:sp>
        <p:nvSpPr>
          <p:cNvPr id="50" name="Rectangle 49"/>
          <p:cNvSpPr/>
          <p:nvPr/>
        </p:nvSpPr>
        <p:spPr>
          <a:xfrm>
            <a:off x="2370109" y="5122445"/>
            <a:ext cx="900752" cy="166044"/>
          </a:xfrm>
          <a:prstGeom prst="rect">
            <a:avLst/>
          </a:prstGeom>
          <a:solidFill>
            <a:schemeClr val="tx1">
              <a:lumMod val="50000"/>
              <a:lumOff val="50000"/>
            </a:schemeClr>
          </a:solidFill>
          <a:ln>
            <a:solidFill>
              <a:schemeClr val="accent6"/>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6"/>
                </a:solidFill>
              </a:rPr>
              <a:t>2</a:t>
            </a:r>
            <a:endParaRPr lang="en-US" sz="1600" dirty="0">
              <a:solidFill>
                <a:schemeClr val="accent6"/>
              </a:solidFill>
            </a:endParaRPr>
          </a:p>
        </p:txBody>
      </p:sp>
      <p:sp>
        <p:nvSpPr>
          <p:cNvPr id="51" name="TextBox 50"/>
          <p:cNvSpPr txBox="1"/>
          <p:nvPr/>
        </p:nvSpPr>
        <p:spPr>
          <a:xfrm>
            <a:off x="1487791" y="3853290"/>
            <a:ext cx="317716" cy="369332"/>
          </a:xfrm>
          <a:prstGeom prst="rect">
            <a:avLst/>
          </a:prstGeom>
          <a:noFill/>
        </p:spPr>
        <p:txBody>
          <a:bodyPr wrap="none" rtlCol="0">
            <a:spAutoFit/>
          </a:bodyPr>
          <a:lstStyle/>
          <a:p>
            <a:r>
              <a:rPr lang="en-US" dirty="0" smtClean="0"/>
              <a:t>A</a:t>
            </a:r>
          </a:p>
        </p:txBody>
      </p:sp>
      <p:sp>
        <p:nvSpPr>
          <p:cNvPr id="52" name="TextBox 51"/>
          <p:cNvSpPr txBox="1"/>
          <p:nvPr/>
        </p:nvSpPr>
        <p:spPr>
          <a:xfrm>
            <a:off x="1490063" y="4196762"/>
            <a:ext cx="309700" cy="369332"/>
          </a:xfrm>
          <a:prstGeom prst="rect">
            <a:avLst/>
          </a:prstGeom>
          <a:noFill/>
        </p:spPr>
        <p:txBody>
          <a:bodyPr wrap="none" rtlCol="0">
            <a:spAutoFit/>
          </a:bodyPr>
          <a:lstStyle/>
          <a:p>
            <a:r>
              <a:rPr lang="en-US" dirty="0" smtClean="0"/>
              <a:t>B</a:t>
            </a:r>
          </a:p>
        </p:txBody>
      </p:sp>
      <p:sp>
        <p:nvSpPr>
          <p:cNvPr id="53" name="TextBox 52"/>
          <p:cNvSpPr txBox="1"/>
          <p:nvPr/>
        </p:nvSpPr>
        <p:spPr>
          <a:xfrm>
            <a:off x="1490063" y="4565258"/>
            <a:ext cx="308098" cy="369332"/>
          </a:xfrm>
          <a:prstGeom prst="rect">
            <a:avLst/>
          </a:prstGeom>
          <a:noFill/>
        </p:spPr>
        <p:txBody>
          <a:bodyPr wrap="none" rtlCol="0">
            <a:spAutoFit/>
          </a:bodyPr>
          <a:lstStyle/>
          <a:p>
            <a:r>
              <a:rPr lang="en-US" dirty="0" smtClean="0"/>
              <a:t>C</a:t>
            </a:r>
          </a:p>
        </p:txBody>
      </p:sp>
      <p:sp>
        <p:nvSpPr>
          <p:cNvPr id="54" name="TextBox 53"/>
          <p:cNvSpPr txBox="1"/>
          <p:nvPr/>
        </p:nvSpPr>
        <p:spPr>
          <a:xfrm>
            <a:off x="1490063" y="4933754"/>
            <a:ext cx="327334" cy="369332"/>
          </a:xfrm>
          <a:prstGeom prst="rect">
            <a:avLst/>
          </a:prstGeom>
          <a:noFill/>
        </p:spPr>
        <p:txBody>
          <a:bodyPr wrap="none" rtlCol="0">
            <a:spAutoFit/>
          </a:bodyPr>
          <a:lstStyle/>
          <a:p>
            <a:r>
              <a:rPr lang="en-US" dirty="0" smtClean="0"/>
              <a:t>D</a:t>
            </a:r>
          </a:p>
        </p:txBody>
      </p:sp>
      <p:sp>
        <p:nvSpPr>
          <p:cNvPr id="55" name="TextBox 54"/>
          <p:cNvSpPr txBox="1"/>
          <p:nvPr/>
        </p:nvSpPr>
        <p:spPr>
          <a:xfrm>
            <a:off x="2748541" y="4480751"/>
            <a:ext cx="580608" cy="369332"/>
          </a:xfrm>
          <a:prstGeom prst="rect">
            <a:avLst/>
          </a:prstGeom>
          <a:noFill/>
        </p:spPr>
        <p:txBody>
          <a:bodyPr wrap="none" rtlCol="0">
            <a:spAutoFit/>
          </a:bodyPr>
          <a:lstStyle/>
          <a:p>
            <a:r>
              <a:rPr lang="en-US" dirty="0" smtClean="0"/>
              <a:t>E - Z</a:t>
            </a:r>
            <a:endParaRPr lang="en-US" dirty="0"/>
          </a:p>
        </p:txBody>
      </p:sp>
      <p:cxnSp>
        <p:nvCxnSpPr>
          <p:cNvPr id="57" name="Straight Arrow Connector 56"/>
          <p:cNvCxnSpPr/>
          <p:nvPr/>
        </p:nvCxnSpPr>
        <p:spPr>
          <a:xfrm flipH="1">
            <a:off x="3018425" y="4763059"/>
            <a:ext cx="20420" cy="3548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3464969" y="2606714"/>
            <a:ext cx="317716" cy="369332"/>
          </a:xfrm>
          <a:prstGeom prst="rect">
            <a:avLst/>
          </a:prstGeom>
          <a:noFill/>
        </p:spPr>
        <p:txBody>
          <a:bodyPr wrap="none" rtlCol="0">
            <a:spAutoFit/>
          </a:bodyPr>
          <a:lstStyle/>
          <a:p>
            <a:r>
              <a:rPr lang="en-US" dirty="0" smtClean="0"/>
              <a:t>A</a:t>
            </a:r>
          </a:p>
        </p:txBody>
      </p:sp>
      <p:sp>
        <p:nvSpPr>
          <p:cNvPr id="60" name="TextBox 59"/>
          <p:cNvSpPr txBox="1"/>
          <p:nvPr/>
        </p:nvSpPr>
        <p:spPr>
          <a:xfrm>
            <a:off x="3464969" y="3289102"/>
            <a:ext cx="309700" cy="369332"/>
          </a:xfrm>
          <a:prstGeom prst="rect">
            <a:avLst/>
          </a:prstGeom>
          <a:noFill/>
        </p:spPr>
        <p:txBody>
          <a:bodyPr wrap="none" rtlCol="0">
            <a:spAutoFit/>
          </a:bodyPr>
          <a:lstStyle/>
          <a:p>
            <a:r>
              <a:rPr lang="en-US" dirty="0" smtClean="0"/>
              <a:t>B</a:t>
            </a:r>
          </a:p>
        </p:txBody>
      </p:sp>
      <p:sp>
        <p:nvSpPr>
          <p:cNvPr id="61" name="TextBox 60"/>
          <p:cNvSpPr txBox="1"/>
          <p:nvPr/>
        </p:nvSpPr>
        <p:spPr>
          <a:xfrm>
            <a:off x="3464969" y="4032482"/>
            <a:ext cx="308098" cy="369332"/>
          </a:xfrm>
          <a:prstGeom prst="rect">
            <a:avLst/>
          </a:prstGeom>
          <a:noFill/>
        </p:spPr>
        <p:txBody>
          <a:bodyPr wrap="none" rtlCol="0">
            <a:spAutoFit/>
          </a:bodyPr>
          <a:lstStyle/>
          <a:p>
            <a:r>
              <a:rPr lang="en-US" dirty="0" smtClean="0"/>
              <a:t>C</a:t>
            </a:r>
          </a:p>
        </p:txBody>
      </p:sp>
      <p:sp>
        <p:nvSpPr>
          <p:cNvPr id="62" name="TextBox 61"/>
          <p:cNvSpPr txBox="1"/>
          <p:nvPr/>
        </p:nvSpPr>
        <p:spPr>
          <a:xfrm>
            <a:off x="3461933" y="4665417"/>
            <a:ext cx="327334" cy="369332"/>
          </a:xfrm>
          <a:prstGeom prst="rect">
            <a:avLst/>
          </a:prstGeom>
          <a:noFill/>
        </p:spPr>
        <p:txBody>
          <a:bodyPr wrap="none" rtlCol="0">
            <a:spAutoFit/>
          </a:bodyPr>
          <a:lstStyle/>
          <a:p>
            <a:r>
              <a:rPr lang="en-US" dirty="0" smtClean="0"/>
              <a:t>D</a:t>
            </a:r>
          </a:p>
        </p:txBody>
      </p:sp>
      <p:sp>
        <p:nvSpPr>
          <p:cNvPr id="63" name="TextBox 62"/>
          <p:cNvSpPr txBox="1"/>
          <p:nvPr/>
        </p:nvSpPr>
        <p:spPr>
          <a:xfrm>
            <a:off x="4702477" y="4483023"/>
            <a:ext cx="580608" cy="369332"/>
          </a:xfrm>
          <a:prstGeom prst="rect">
            <a:avLst/>
          </a:prstGeom>
          <a:noFill/>
        </p:spPr>
        <p:txBody>
          <a:bodyPr wrap="none" rtlCol="0">
            <a:spAutoFit/>
          </a:bodyPr>
          <a:lstStyle/>
          <a:p>
            <a:r>
              <a:rPr lang="en-US" dirty="0" smtClean="0"/>
              <a:t>E - Z</a:t>
            </a:r>
            <a:endParaRPr lang="en-US" dirty="0"/>
          </a:p>
        </p:txBody>
      </p:sp>
      <p:cxnSp>
        <p:nvCxnSpPr>
          <p:cNvPr id="64" name="Straight Arrow Connector 63"/>
          <p:cNvCxnSpPr/>
          <p:nvPr/>
        </p:nvCxnSpPr>
        <p:spPr>
          <a:xfrm flipH="1">
            <a:off x="4972361" y="4765331"/>
            <a:ext cx="20420" cy="3548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2" grpId="0" animBg="1"/>
      <p:bldP spid="33" grpId="0" animBg="1"/>
      <p:bldP spid="34" grpId="0" animBg="1"/>
      <p:bldP spid="35" grpId="0" animBg="1"/>
      <p:bldP spid="36" grpId="0" animBg="1"/>
      <p:bldP spid="37" grpId="0" animBg="1"/>
      <p:bldP spid="38" grpId="0" animBg="1"/>
      <p:bldP spid="39" grpId="0" animBg="1"/>
      <p:bldP spid="48" grpId="0" animBg="1"/>
      <p:bldP spid="50" grpId="0" animBg="1"/>
      <p:bldP spid="51" grpId="0"/>
      <p:bldP spid="52" grpId="0"/>
      <p:bldP spid="53" grpId="0"/>
      <p:bldP spid="54" grpId="0"/>
      <p:bldP spid="55" grpId="0"/>
      <p:bldP spid="59" grpId="0"/>
      <p:bldP spid="60" grpId="0"/>
      <p:bldP spid="61" grpId="0"/>
      <p:bldP spid="62" grpId="0"/>
      <p:bldP spid="6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76645" y="244623"/>
            <a:ext cx="6007100" cy="817562"/>
          </a:xfrm>
        </p:spPr>
        <p:txBody>
          <a:bodyPr/>
          <a:lstStyle/>
          <a:p>
            <a:r>
              <a:rPr lang="en-US" dirty="0" smtClean="0"/>
              <a:t>whoami</a:t>
            </a:r>
            <a:endParaRPr lang="en-US" dirty="0"/>
          </a:p>
        </p:txBody>
      </p:sp>
      <p:sp>
        <p:nvSpPr>
          <p:cNvPr id="5" name="Rectangle 3"/>
          <p:cNvSpPr txBox="1">
            <a:spLocks noChangeArrowheads="1"/>
          </p:cNvSpPr>
          <p:nvPr/>
        </p:nvSpPr>
        <p:spPr>
          <a:xfrm>
            <a:off x="320634" y="1466850"/>
            <a:ext cx="8539204" cy="4525963"/>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
                <a:schemeClr val="accent1"/>
              </a:buClr>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Karl Arao</a:t>
            </a:r>
          </a:p>
          <a:p>
            <a:pPr marL="742950" marR="0" lvl="1" indent="-285750" algn="l" defTabSz="457200" rtl="0" eaLnBrk="1" fontAlgn="auto" latinLnBrk="0" hangingPunct="1">
              <a:lnSpc>
                <a:spcPct val="100000"/>
              </a:lnSpc>
              <a:spcBef>
                <a:spcPct val="20000"/>
              </a:spcBef>
              <a:spcAft>
                <a:spcPts val="0"/>
              </a:spcAft>
              <a:buClr>
                <a:schemeClr val="accent1"/>
              </a:buClr>
              <a:buSzTx/>
              <a:buFont typeface="Arial" pitchFamily="34" charset="0"/>
              <a:buChar char="•"/>
              <a:tabLst/>
              <a:defRP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Senior Principal</a:t>
            </a:r>
            <a:r>
              <a:rPr kumimoji="0" lang="en-US" sz="1600" b="0" i="0" u="none" strike="noStrike" kern="1200" cap="none" spc="0" normalizeH="0" noProof="0" dirty="0" smtClean="0">
                <a:ln>
                  <a:noFill/>
                </a:ln>
                <a:solidFill>
                  <a:schemeClr val="tx1"/>
                </a:solidFill>
                <a:effectLst/>
                <a:uLnTx/>
                <a:uFillTx/>
                <a:latin typeface="+mn-lt"/>
                <a:ea typeface="+mn-ea"/>
                <a:cs typeface="+mn-cs"/>
              </a:rPr>
              <a:t> </a:t>
            </a:r>
            <a:r>
              <a:rPr kumimoji="0" lang="en-US" sz="1600" b="0" i="0" u="none" strike="noStrike" kern="1200" cap="none" spc="0" normalizeH="0" baseline="0" noProof="0" dirty="0" smtClean="0">
                <a:ln>
                  <a:noFill/>
                </a:ln>
                <a:solidFill>
                  <a:schemeClr val="tx1"/>
                </a:solidFill>
                <a:effectLst/>
                <a:uLnTx/>
                <a:uFillTx/>
                <a:latin typeface="+mn-lt"/>
                <a:ea typeface="+mn-ea"/>
                <a:cs typeface="+mn-cs"/>
              </a:rPr>
              <a:t>Consultant @ Accenture Enkitec Group</a:t>
            </a:r>
          </a:p>
          <a:p>
            <a:pPr marL="742950" lvl="1" indent="-285750">
              <a:spcBef>
                <a:spcPct val="20000"/>
              </a:spcBef>
              <a:buClr>
                <a:schemeClr val="accent1"/>
              </a:buClr>
              <a:buFont typeface="Arial" pitchFamily="34" charset="0"/>
              <a:buChar char="•"/>
              <a:defRPr/>
            </a:pPr>
            <a:r>
              <a:rPr lang="en-US" sz="1600" dirty="0" smtClean="0"/>
              <a:t>Performance, Resource Management, Capacity Planning, Consolidation and Sizing</a:t>
            </a:r>
          </a:p>
          <a:p>
            <a:pPr marL="742950" lvl="1" indent="-285750">
              <a:spcBef>
                <a:spcPct val="20000"/>
              </a:spcBef>
              <a:buClr>
                <a:schemeClr val="accent1"/>
              </a:buClr>
              <a:buFont typeface="Arial" pitchFamily="34" charset="0"/>
              <a:buChar char="•"/>
              <a:defRPr/>
            </a:pPr>
            <a:r>
              <a:rPr lang="en-US" sz="1600" dirty="0" smtClean="0"/>
              <a:t>Prior to AEG - Solutions Architect and an R&amp;D guy</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
                <a:schemeClr val="accent1"/>
              </a:buClr>
              <a:buSzTx/>
              <a:buFont typeface="Arial" pitchFamily="34" charset="0"/>
              <a:buNone/>
              <a:tabLst/>
              <a:defRPr/>
            </a:pPr>
            <a:r>
              <a:rPr lang="en-US" sz="2000" dirty="0" smtClean="0"/>
              <a:t>9</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years database</a:t>
            </a:r>
            <a:r>
              <a:rPr kumimoji="0" lang="en-US" sz="2000" b="0" i="0" u="none" strike="noStrike" kern="1200" cap="none" spc="0" normalizeH="0" noProof="0" dirty="0" smtClean="0">
                <a:ln>
                  <a:noFill/>
                </a:ln>
                <a:solidFill>
                  <a:schemeClr val="tx1"/>
                </a:solidFill>
                <a:effectLst/>
                <a:uLnTx/>
                <a:uFillTx/>
                <a:latin typeface="+mn-lt"/>
                <a:ea typeface="+mn-ea"/>
                <a:cs typeface="+mn-cs"/>
              </a:rPr>
              <a:t> consulting</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experience</a:t>
            </a:r>
          </a:p>
          <a:p>
            <a:pPr marL="400050" marR="0" lvl="1" indent="0" algn="l" defTabSz="457200" rtl="0" eaLnBrk="1" fontAlgn="auto" latinLnBrk="0" hangingPunct="1">
              <a:lnSpc>
                <a:spcPct val="100000"/>
              </a:lnSpc>
              <a:spcBef>
                <a:spcPct val="20000"/>
              </a:spcBef>
              <a:spcAft>
                <a:spcPts val="0"/>
              </a:spcAft>
              <a:buClr>
                <a:schemeClr val="accent1"/>
              </a:buClr>
              <a:buSzTx/>
              <a:buFont typeface="Arial" pitchFamily="34" charset="0"/>
              <a:buNone/>
              <a:tabLst/>
              <a:defRP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Oracle ACE, OCP-DBA, RHCE, OakTable</a:t>
            </a:r>
          </a:p>
          <a:p>
            <a:pPr marL="400050" marR="0" lvl="1" indent="0" algn="l" defTabSz="457200" rtl="0" eaLnBrk="1" fontAlgn="auto" latinLnBrk="0" hangingPunct="1">
              <a:lnSpc>
                <a:spcPct val="100000"/>
              </a:lnSpc>
              <a:spcBef>
                <a:spcPct val="20000"/>
              </a:spcBef>
              <a:spcAft>
                <a:spcPts val="0"/>
              </a:spcAft>
              <a:buClr>
                <a:schemeClr val="accent1"/>
              </a:buClr>
              <a:buSzTx/>
              <a:buFont typeface="Arial" pitchFamily="34" charset="0"/>
              <a:buNone/>
              <a:tabLst/>
              <a:defRP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Blog: karlarao.wordpress.com</a:t>
            </a:r>
          </a:p>
          <a:p>
            <a:pPr marL="400050" marR="0" lvl="1" indent="0" algn="l" defTabSz="457200" rtl="0" eaLnBrk="1" fontAlgn="auto" latinLnBrk="0" hangingPunct="1">
              <a:lnSpc>
                <a:spcPct val="100000"/>
              </a:lnSpc>
              <a:spcBef>
                <a:spcPct val="20000"/>
              </a:spcBef>
              <a:spcAft>
                <a:spcPts val="0"/>
              </a:spcAft>
              <a:buClr>
                <a:schemeClr val="accent1"/>
              </a:buClr>
              <a:buSzTx/>
              <a:buFont typeface="Arial" pitchFamily="34" charset="0"/>
              <a:buNone/>
              <a:tabLst/>
              <a:defRP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Wiki: karlarao.tiddlyspot.com</a:t>
            </a:r>
          </a:p>
          <a:p>
            <a:pPr marL="400050" lvl="1">
              <a:spcBef>
                <a:spcPct val="20000"/>
              </a:spcBef>
              <a:buClr>
                <a:schemeClr val="accent1"/>
              </a:buClr>
              <a:defRPr/>
            </a:pPr>
            <a:r>
              <a:rPr lang="en-US" sz="1600" dirty="0" smtClean="0"/>
              <a:t>Twitter: @</a:t>
            </a:r>
            <a:r>
              <a:rPr lang="en-US" sz="1600" dirty="0" err="1" smtClean="0"/>
              <a:t>karlarao</a:t>
            </a: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400050" lvl="1">
              <a:spcBef>
                <a:spcPct val="20000"/>
              </a:spcBef>
              <a:buClr>
                <a:schemeClr val="accent1"/>
              </a:buClr>
              <a:defRPr/>
            </a:pPr>
            <a:r>
              <a:rPr lang="en-US" sz="1600" dirty="0" smtClean="0"/>
              <a:t>Github: github.com/karlarao</a:t>
            </a: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400050" marR="0" lvl="1" indent="0" algn="l" defTabSz="457200" rtl="0" eaLnBrk="1" fontAlgn="auto" latinLnBrk="0" hangingPunct="1">
              <a:lnSpc>
                <a:spcPct val="100000"/>
              </a:lnSpc>
              <a:spcBef>
                <a:spcPct val="20000"/>
              </a:spcBef>
              <a:spcAft>
                <a:spcPts val="0"/>
              </a:spcAft>
              <a:buClr>
                <a:schemeClr val="accent1"/>
              </a:buClr>
              <a:buSzTx/>
              <a:buFont typeface="Arial" pitchFamily="34" charset="0"/>
              <a:buNone/>
              <a:tabLst/>
              <a:defRPr/>
            </a:pPr>
            <a:r>
              <a:rPr lang="en-US" sz="1600" dirty="0" smtClean="0"/>
              <a:t>Co-author: Expert Oracle Exadata 2</a:t>
            </a:r>
            <a:r>
              <a:rPr lang="en-US" sz="1600" baseline="30000" dirty="0" smtClean="0"/>
              <a:t>nd</a:t>
            </a:r>
            <a:r>
              <a:rPr lang="en-US" sz="1600" dirty="0" smtClean="0"/>
              <a:t> Ed</a:t>
            </a:r>
            <a:r>
              <a:rPr kumimoji="0" lang="en-US" sz="1600" b="0" i="0" u="none" strike="noStrike" kern="1200" cap="none" spc="0" normalizeH="0" baseline="0" noProof="0" dirty="0" smtClean="0">
                <a:ln>
                  <a:noFill/>
                </a:ln>
                <a:solidFill>
                  <a:schemeClr val="tx1"/>
                </a:solidFill>
                <a:effectLst/>
                <a:uLnTx/>
                <a:uFillTx/>
                <a:latin typeface="+mn-lt"/>
                <a:ea typeface="+mn-ea"/>
                <a:cs typeface="+mn-cs"/>
              </a:rPr>
              <a:t/>
            </a:r>
            <a:br>
              <a:rPr kumimoji="0" lang="en-US" sz="1600" b="0" i="0" u="none" strike="noStrike" kern="1200" cap="none" spc="0" normalizeH="0" baseline="0" noProof="0" dirty="0" smtClean="0">
                <a:ln>
                  <a:noFill/>
                </a:ln>
                <a:solidFill>
                  <a:schemeClr val="tx1"/>
                </a:solidFill>
                <a:effectLst/>
                <a:uLnTx/>
                <a:uFillTx/>
                <a:latin typeface="+mn-lt"/>
                <a:ea typeface="+mn-ea"/>
                <a:cs typeface="+mn-cs"/>
              </a:rPr>
            </a:b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8" name="Picture 7"/>
          <p:cNvPicPr>
            <a:picLocks noChangeAspect="1"/>
          </p:cNvPicPr>
          <p:nvPr/>
        </p:nvPicPr>
        <p:blipFill>
          <a:blip r:embed="rId3"/>
          <a:srcRect/>
          <a:stretch>
            <a:fillRect/>
          </a:stretch>
        </p:blipFill>
        <p:spPr bwMode="auto">
          <a:xfrm>
            <a:off x="5921375" y="5093975"/>
            <a:ext cx="1143000" cy="674688"/>
          </a:xfrm>
          <a:prstGeom prst="rect">
            <a:avLst/>
          </a:prstGeom>
          <a:noFill/>
          <a:ln w="9525">
            <a:noFill/>
            <a:miter lim="800000"/>
            <a:headEnd/>
            <a:tailEnd/>
          </a:ln>
        </p:spPr>
      </p:pic>
      <p:pic>
        <p:nvPicPr>
          <p:cNvPr id="9" name="Picture 2"/>
          <p:cNvPicPr>
            <a:picLocks noChangeAspect="1"/>
          </p:cNvPicPr>
          <p:nvPr/>
        </p:nvPicPr>
        <p:blipFill>
          <a:blip r:embed="rId4"/>
          <a:srcRect/>
          <a:stretch>
            <a:fillRect/>
          </a:stretch>
        </p:blipFill>
        <p:spPr bwMode="auto">
          <a:xfrm>
            <a:off x="2027238" y="5097150"/>
            <a:ext cx="1371600" cy="514350"/>
          </a:xfrm>
          <a:prstGeom prst="rect">
            <a:avLst/>
          </a:prstGeom>
          <a:noFill/>
          <a:ln w="9525">
            <a:noFill/>
            <a:miter lim="800000"/>
            <a:headEnd/>
            <a:tailEnd/>
          </a:ln>
        </p:spPr>
      </p:pic>
      <p:pic>
        <p:nvPicPr>
          <p:cNvPr id="10" name="Picture 3"/>
          <p:cNvPicPr>
            <a:picLocks noChangeAspect="1"/>
          </p:cNvPicPr>
          <p:nvPr/>
        </p:nvPicPr>
        <p:blipFill>
          <a:blip r:embed="rId5"/>
          <a:srcRect/>
          <a:stretch>
            <a:fillRect/>
          </a:stretch>
        </p:blipFill>
        <p:spPr bwMode="auto">
          <a:xfrm>
            <a:off x="3478213" y="5097150"/>
            <a:ext cx="1262062" cy="515938"/>
          </a:xfrm>
          <a:prstGeom prst="rect">
            <a:avLst/>
          </a:prstGeom>
          <a:noFill/>
          <a:ln w="9525">
            <a:noFill/>
            <a:miter lim="800000"/>
            <a:headEnd/>
            <a:tailEnd/>
          </a:ln>
        </p:spPr>
      </p:pic>
      <p:pic>
        <p:nvPicPr>
          <p:cNvPr id="11" name="Picture 4"/>
          <p:cNvPicPr>
            <a:picLocks noChangeAspect="1"/>
          </p:cNvPicPr>
          <p:nvPr/>
        </p:nvPicPr>
        <p:blipFill>
          <a:blip r:embed="rId6"/>
          <a:srcRect/>
          <a:stretch>
            <a:fillRect/>
          </a:stretch>
        </p:blipFill>
        <p:spPr bwMode="auto">
          <a:xfrm>
            <a:off x="4851400" y="4905063"/>
            <a:ext cx="704850" cy="1111250"/>
          </a:xfrm>
          <a:prstGeom prst="rect">
            <a:avLst/>
          </a:prstGeom>
          <a:noFill/>
          <a:ln w="9525">
            <a:noFill/>
            <a:miter lim="800000"/>
            <a:headEnd/>
            <a:tailEnd/>
          </a:ln>
        </p:spPr>
      </p:pic>
      <p:pic>
        <p:nvPicPr>
          <p:cNvPr id="12" name="Picture 11" descr="9781430262411.jpg"/>
          <p:cNvPicPr>
            <a:picLocks noChangeAspect="1"/>
          </p:cNvPicPr>
          <p:nvPr/>
        </p:nvPicPr>
        <p:blipFill>
          <a:blip r:embed="rId7"/>
          <a:stretch>
            <a:fillRect/>
          </a:stretch>
        </p:blipFill>
        <p:spPr>
          <a:xfrm>
            <a:off x="5901821" y="2479683"/>
            <a:ext cx="1698382" cy="2425380"/>
          </a:xfrm>
          <a:prstGeom prst="rect">
            <a:avLst/>
          </a:prstGeom>
        </p:spPr>
      </p:pic>
    </p:spTree>
    <p:extLst>
      <p:ext uri="{BB962C8B-B14F-4D97-AF65-F5344CB8AC3E}">
        <p14:creationId xmlns="" xmlns:p14="http://schemas.microsoft.com/office/powerpoint/2010/main" val="89916233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THREADED_EXECUTION</a:t>
            </a:r>
            <a:endParaRPr lang="en-US" sz="30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20</a:t>
            </a:fld>
            <a:endParaRPr lang="en-US" dirty="0"/>
          </a:p>
        </p:txBody>
      </p:sp>
      <p:sp>
        <p:nvSpPr>
          <p:cNvPr id="6" name="TextBox 5"/>
          <p:cNvSpPr txBox="1"/>
          <p:nvPr/>
        </p:nvSpPr>
        <p:spPr>
          <a:xfrm>
            <a:off x="190500" y="1446668"/>
            <a:ext cx="8694192" cy="5170646"/>
          </a:xfrm>
          <a:prstGeom prst="rect">
            <a:avLst/>
          </a:prstGeom>
          <a:noFill/>
        </p:spPr>
        <p:txBody>
          <a:bodyPr wrap="square" rtlCol="0">
            <a:spAutoFit/>
          </a:bodyPr>
          <a:lstStyle/>
          <a:p>
            <a:r>
              <a:rPr lang="en-US" sz="1500" dirty="0" err="1" smtClean="0">
                <a:latin typeface="Courier New" pitchFamily="49" charset="0"/>
                <a:cs typeface="Courier New" pitchFamily="49" charset="0"/>
              </a:rPr>
              <a:t>conn</a:t>
            </a:r>
            <a:r>
              <a:rPr lang="en-US" sz="1500" dirty="0" smtClean="0">
                <a:latin typeface="Courier New" pitchFamily="49" charset="0"/>
                <a:cs typeface="Courier New" pitchFamily="49" charset="0"/>
              </a:rPr>
              <a:t> / as </a:t>
            </a:r>
            <a:r>
              <a:rPr lang="en-US" sz="1500" dirty="0" err="1" smtClean="0">
                <a:latin typeface="Courier New" pitchFamily="49" charset="0"/>
                <a:cs typeface="Courier New" pitchFamily="49" charset="0"/>
              </a:rPr>
              <a:t>sysdba</a:t>
            </a:r>
            <a:endParaRPr lang="en-US" sz="1500" dirty="0" smtClean="0">
              <a:latin typeface="Courier New" pitchFamily="49" charset="0"/>
              <a:cs typeface="Courier New" pitchFamily="49" charset="0"/>
            </a:endParaRPr>
          </a:p>
          <a:p>
            <a:r>
              <a:rPr lang="en-US" sz="1500" dirty="0" smtClean="0">
                <a:latin typeface="Courier New" pitchFamily="49" charset="0"/>
                <a:cs typeface="Courier New" pitchFamily="49" charset="0"/>
              </a:rPr>
              <a:t>alter system set </a:t>
            </a:r>
            <a:r>
              <a:rPr lang="en-US" sz="1500" b="1" dirty="0" err="1" smtClean="0">
                <a:latin typeface="Courier New" pitchFamily="49" charset="0"/>
                <a:cs typeface="Courier New" pitchFamily="49" charset="0"/>
              </a:rPr>
              <a:t>threaded_execution</a:t>
            </a:r>
            <a:r>
              <a:rPr lang="en-US" sz="1500" b="1" dirty="0" smtClean="0">
                <a:latin typeface="Courier New" pitchFamily="49" charset="0"/>
                <a:cs typeface="Courier New" pitchFamily="49" charset="0"/>
              </a:rPr>
              <a:t>=true</a:t>
            </a:r>
            <a:r>
              <a:rPr lang="en-US" sz="1500" dirty="0" smtClean="0">
                <a:latin typeface="Courier New" pitchFamily="49" charset="0"/>
                <a:cs typeface="Courier New" pitchFamily="49" charset="0"/>
              </a:rPr>
              <a:t> scope=</a:t>
            </a:r>
            <a:r>
              <a:rPr lang="en-US" sz="1500" dirty="0" err="1" smtClean="0">
                <a:latin typeface="Courier New" pitchFamily="49" charset="0"/>
                <a:cs typeface="Courier New" pitchFamily="49" charset="0"/>
              </a:rPr>
              <a:t>spfile</a:t>
            </a:r>
            <a:r>
              <a:rPr lang="en-US" sz="1500" dirty="0" smtClean="0">
                <a:latin typeface="Courier New" pitchFamily="49" charset="0"/>
                <a:cs typeface="Courier New" pitchFamily="49" charset="0"/>
              </a:rPr>
              <a:t>;</a:t>
            </a:r>
          </a:p>
          <a:p>
            <a:r>
              <a:rPr lang="en-US" sz="1500" dirty="0" smtClean="0">
                <a:latin typeface="Courier New" pitchFamily="49" charset="0"/>
                <a:cs typeface="Courier New" pitchFamily="49" charset="0"/>
              </a:rPr>
              <a:t>configure listener parameter </a:t>
            </a:r>
            <a:r>
              <a:rPr lang="en-US" sz="1500" b="1" dirty="0" err="1" smtClean="0">
                <a:latin typeface="Courier New" pitchFamily="49" charset="0"/>
                <a:cs typeface="Courier New" pitchFamily="49" charset="0"/>
              </a:rPr>
              <a:t>dedicated_through_broker</a:t>
            </a:r>
            <a:r>
              <a:rPr lang="en-US" sz="1500" b="1" dirty="0" smtClean="0">
                <a:latin typeface="Courier New" pitchFamily="49" charset="0"/>
                <a:cs typeface="Courier New" pitchFamily="49" charset="0"/>
              </a:rPr>
              <a:t>_&lt;</a:t>
            </a:r>
            <a:r>
              <a:rPr lang="en-US" sz="1500" b="1" dirty="0" err="1" smtClean="0">
                <a:latin typeface="Courier New" pitchFamily="49" charset="0"/>
                <a:cs typeface="Courier New" pitchFamily="49" charset="0"/>
              </a:rPr>
              <a:t>listener_name</a:t>
            </a:r>
            <a:r>
              <a:rPr lang="en-US" sz="1500" b="1" dirty="0" smtClean="0">
                <a:latin typeface="Courier New" pitchFamily="49" charset="0"/>
                <a:cs typeface="Courier New" pitchFamily="49" charset="0"/>
              </a:rPr>
              <a:t>&gt;=on</a:t>
            </a:r>
          </a:p>
          <a:p>
            <a:r>
              <a:rPr lang="en-US" sz="1500" dirty="0" smtClean="0">
                <a:latin typeface="Courier New" pitchFamily="49" charset="0"/>
                <a:cs typeface="Courier New" pitchFamily="49" charset="0"/>
              </a:rPr>
              <a:t>shutdown immediate</a:t>
            </a:r>
          </a:p>
          <a:p>
            <a:r>
              <a:rPr lang="en-US" sz="1500" dirty="0" err="1" smtClean="0">
                <a:latin typeface="Courier New" pitchFamily="49" charset="0"/>
                <a:cs typeface="Courier New" pitchFamily="49" charset="0"/>
              </a:rPr>
              <a:t>conn</a:t>
            </a:r>
            <a:r>
              <a:rPr lang="en-US" sz="1500" dirty="0" smtClean="0">
                <a:latin typeface="Courier New" pitchFamily="49" charset="0"/>
                <a:cs typeface="Courier New" pitchFamily="49" charset="0"/>
              </a:rPr>
              <a:t> sys/&lt;password&gt; as </a:t>
            </a:r>
            <a:r>
              <a:rPr lang="en-US" sz="1500" dirty="0" err="1" smtClean="0">
                <a:latin typeface="Courier New" pitchFamily="49" charset="0"/>
                <a:cs typeface="Courier New" pitchFamily="49" charset="0"/>
              </a:rPr>
              <a:t>sysdba</a:t>
            </a:r>
            <a:r>
              <a:rPr lang="en-US" sz="1500" dirty="0" smtClean="0">
                <a:latin typeface="Courier New" pitchFamily="49" charset="0"/>
                <a:cs typeface="Courier New" pitchFamily="49" charset="0"/>
              </a:rPr>
              <a:t>     </a:t>
            </a:r>
          </a:p>
          <a:p>
            <a:r>
              <a:rPr lang="en-US" sz="1500" dirty="0" smtClean="0">
                <a:latin typeface="Courier New" pitchFamily="49" charset="0"/>
                <a:cs typeface="Courier New" pitchFamily="49" charset="0"/>
              </a:rPr>
              <a:t>startup</a:t>
            </a:r>
          </a:p>
          <a:p>
            <a:endParaRPr lang="en-US" sz="1500" dirty="0" smtClean="0">
              <a:latin typeface="Courier New" pitchFamily="49" charset="0"/>
              <a:cs typeface="Courier New" pitchFamily="49" charset="0"/>
            </a:endParaRPr>
          </a:p>
          <a:p>
            <a:r>
              <a:rPr lang="en-US" sz="1500" dirty="0" smtClean="0">
                <a:latin typeface="Courier New" pitchFamily="49" charset="0"/>
                <a:cs typeface="Courier New" pitchFamily="49" charset="0"/>
              </a:rPr>
              <a:t>-- before</a:t>
            </a:r>
          </a:p>
          <a:p>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ps</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eLf</a:t>
            </a:r>
            <a:r>
              <a:rPr lang="en-US" sz="1500" dirty="0" smtClean="0">
                <a:latin typeface="Courier New" pitchFamily="49" charset="0"/>
                <a:cs typeface="Courier New" pitchFamily="49" charset="0"/>
              </a:rPr>
              <a:t> | </a:t>
            </a:r>
            <a:r>
              <a:rPr lang="en-US" sz="1500" dirty="0" err="1" smtClean="0">
                <a:latin typeface="Courier New" pitchFamily="49" charset="0"/>
                <a:cs typeface="Courier New" pitchFamily="49" charset="0"/>
              </a:rPr>
              <a:t>grep</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noncdb</a:t>
            </a:r>
            <a:r>
              <a:rPr lang="en-US" sz="1500" dirty="0" smtClean="0">
                <a:latin typeface="Courier New" pitchFamily="49" charset="0"/>
                <a:cs typeface="Courier New" pitchFamily="49" charset="0"/>
              </a:rPr>
              <a:t> | </a:t>
            </a:r>
            <a:r>
              <a:rPr lang="en-US" sz="1500" dirty="0" err="1" smtClean="0">
                <a:latin typeface="Courier New" pitchFamily="49" charset="0"/>
                <a:cs typeface="Courier New" pitchFamily="49" charset="0"/>
              </a:rPr>
              <a:t>wc</a:t>
            </a:r>
            <a:r>
              <a:rPr lang="en-US" sz="1500" dirty="0" smtClean="0">
                <a:latin typeface="Courier New" pitchFamily="49" charset="0"/>
                <a:cs typeface="Courier New" pitchFamily="49" charset="0"/>
              </a:rPr>
              <a:t> -l</a:t>
            </a:r>
          </a:p>
          <a:p>
            <a:r>
              <a:rPr lang="en-US" sz="1500" dirty="0" smtClean="0">
                <a:latin typeface="Courier New" pitchFamily="49" charset="0"/>
                <a:cs typeface="Courier New" pitchFamily="49" charset="0"/>
              </a:rPr>
              <a:t>221</a:t>
            </a:r>
          </a:p>
          <a:p>
            <a:r>
              <a:rPr lang="en-US" sz="1500" dirty="0" smtClean="0">
                <a:latin typeface="Courier New" pitchFamily="49" charset="0"/>
                <a:cs typeface="Courier New" pitchFamily="49" charset="0"/>
              </a:rPr>
              <a:t>oracle@enkdb03.enkitec.com:/home/oracle:noncdb1</a:t>
            </a:r>
          </a:p>
          <a:p>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ps</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ef</a:t>
            </a:r>
            <a:r>
              <a:rPr lang="en-US" sz="1500" dirty="0" smtClean="0">
                <a:latin typeface="Courier New" pitchFamily="49" charset="0"/>
                <a:cs typeface="Courier New" pitchFamily="49" charset="0"/>
              </a:rPr>
              <a:t> | </a:t>
            </a:r>
            <a:r>
              <a:rPr lang="en-US" sz="1500" dirty="0" err="1" smtClean="0">
                <a:latin typeface="Courier New" pitchFamily="49" charset="0"/>
                <a:cs typeface="Courier New" pitchFamily="49" charset="0"/>
              </a:rPr>
              <a:t>grep</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noncdb</a:t>
            </a:r>
            <a:r>
              <a:rPr lang="en-US" sz="1500" dirty="0" smtClean="0">
                <a:latin typeface="Courier New" pitchFamily="49" charset="0"/>
                <a:cs typeface="Courier New" pitchFamily="49" charset="0"/>
              </a:rPr>
              <a:t> | </a:t>
            </a:r>
            <a:r>
              <a:rPr lang="en-US" sz="1500" dirty="0" err="1" smtClean="0">
                <a:latin typeface="Courier New" pitchFamily="49" charset="0"/>
                <a:cs typeface="Courier New" pitchFamily="49" charset="0"/>
              </a:rPr>
              <a:t>wc</a:t>
            </a:r>
            <a:r>
              <a:rPr lang="en-US" sz="1500" dirty="0" smtClean="0">
                <a:latin typeface="Courier New" pitchFamily="49" charset="0"/>
                <a:cs typeface="Courier New" pitchFamily="49" charset="0"/>
              </a:rPr>
              <a:t> -l</a:t>
            </a:r>
          </a:p>
          <a:p>
            <a:r>
              <a:rPr lang="en-US" sz="1500" b="1" dirty="0" smtClean="0">
                <a:solidFill>
                  <a:srgbClr val="FF0000"/>
                </a:solidFill>
                <a:latin typeface="Courier New" pitchFamily="49" charset="0"/>
                <a:cs typeface="Courier New" pitchFamily="49" charset="0"/>
              </a:rPr>
              <a:t>221</a:t>
            </a:r>
          </a:p>
          <a:p>
            <a:endParaRPr lang="en-US" sz="1500" dirty="0" smtClean="0">
              <a:latin typeface="Courier New" pitchFamily="49" charset="0"/>
              <a:cs typeface="Courier New" pitchFamily="49" charset="0"/>
            </a:endParaRPr>
          </a:p>
          <a:p>
            <a:r>
              <a:rPr lang="en-US" sz="1500" dirty="0" smtClean="0">
                <a:latin typeface="Courier New" pitchFamily="49" charset="0"/>
                <a:cs typeface="Courier New" pitchFamily="49" charset="0"/>
              </a:rPr>
              <a:t>-- after</a:t>
            </a:r>
          </a:p>
          <a:p>
            <a:r>
              <a:rPr lang="en-US" sz="1500" dirty="0" smtClean="0">
                <a:latin typeface="Courier New" pitchFamily="49" charset="0"/>
                <a:cs typeface="Courier New" pitchFamily="49" charset="0"/>
              </a:rPr>
              <a:t>oracle@enkdb03.enkitec.com:/home/oracle:noncdb1</a:t>
            </a:r>
          </a:p>
          <a:p>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ps</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eLf</a:t>
            </a:r>
            <a:r>
              <a:rPr lang="en-US" sz="1500" dirty="0" smtClean="0">
                <a:latin typeface="Courier New" pitchFamily="49" charset="0"/>
                <a:cs typeface="Courier New" pitchFamily="49" charset="0"/>
              </a:rPr>
              <a:t> | </a:t>
            </a:r>
            <a:r>
              <a:rPr lang="en-US" sz="1500" dirty="0" err="1" smtClean="0">
                <a:latin typeface="Courier New" pitchFamily="49" charset="0"/>
                <a:cs typeface="Courier New" pitchFamily="49" charset="0"/>
              </a:rPr>
              <a:t>grep</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noncdb</a:t>
            </a:r>
            <a:r>
              <a:rPr lang="en-US" sz="1500" dirty="0" smtClean="0">
                <a:latin typeface="Courier New" pitchFamily="49" charset="0"/>
                <a:cs typeface="Courier New" pitchFamily="49" charset="0"/>
              </a:rPr>
              <a:t> | </a:t>
            </a:r>
            <a:r>
              <a:rPr lang="en-US" sz="1500" dirty="0" err="1" smtClean="0">
                <a:latin typeface="Courier New" pitchFamily="49" charset="0"/>
                <a:cs typeface="Courier New" pitchFamily="49" charset="0"/>
              </a:rPr>
              <a:t>wc</a:t>
            </a:r>
            <a:r>
              <a:rPr lang="en-US" sz="1500" dirty="0" smtClean="0">
                <a:latin typeface="Courier New" pitchFamily="49" charset="0"/>
                <a:cs typeface="Courier New" pitchFamily="49" charset="0"/>
              </a:rPr>
              <a:t> -l</a:t>
            </a:r>
          </a:p>
          <a:p>
            <a:r>
              <a:rPr lang="en-US" sz="1500" dirty="0" smtClean="0">
                <a:latin typeface="Courier New" pitchFamily="49" charset="0"/>
                <a:cs typeface="Courier New" pitchFamily="49" charset="0"/>
              </a:rPr>
              <a:t>229</a:t>
            </a:r>
          </a:p>
          <a:p>
            <a:r>
              <a:rPr lang="en-US" sz="1500" dirty="0" smtClean="0">
                <a:latin typeface="Courier New" pitchFamily="49" charset="0"/>
                <a:cs typeface="Courier New" pitchFamily="49" charset="0"/>
              </a:rPr>
              <a:t>oracle@enkx4db01.enkitec.com:/home/oracle:noncdb1</a:t>
            </a:r>
          </a:p>
          <a:p>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ps</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ef</a:t>
            </a:r>
            <a:r>
              <a:rPr lang="en-US" sz="1500" dirty="0" smtClean="0">
                <a:latin typeface="Courier New" pitchFamily="49" charset="0"/>
                <a:cs typeface="Courier New" pitchFamily="49" charset="0"/>
              </a:rPr>
              <a:t> | </a:t>
            </a:r>
            <a:r>
              <a:rPr lang="en-US" sz="1500" dirty="0" err="1" smtClean="0">
                <a:latin typeface="Courier New" pitchFamily="49" charset="0"/>
                <a:cs typeface="Courier New" pitchFamily="49" charset="0"/>
              </a:rPr>
              <a:t>grep</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noncdb</a:t>
            </a:r>
            <a:r>
              <a:rPr lang="en-US" sz="1500" dirty="0" smtClean="0">
                <a:latin typeface="Courier New" pitchFamily="49" charset="0"/>
                <a:cs typeface="Courier New" pitchFamily="49" charset="0"/>
              </a:rPr>
              <a:t> | </a:t>
            </a:r>
            <a:r>
              <a:rPr lang="en-US" sz="1500" dirty="0" err="1" smtClean="0">
                <a:latin typeface="Courier New" pitchFamily="49" charset="0"/>
                <a:cs typeface="Courier New" pitchFamily="49" charset="0"/>
              </a:rPr>
              <a:t>wc</a:t>
            </a:r>
            <a:r>
              <a:rPr lang="en-US" sz="1500" dirty="0" smtClean="0">
                <a:latin typeface="Courier New" pitchFamily="49" charset="0"/>
                <a:cs typeface="Courier New" pitchFamily="49" charset="0"/>
              </a:rPr>
              <a:t> -l</a:t>
            </a:r>
          </a:p>
          <a:p>
            <a:r>
              <a:rPr lang="en-US" sz="1500" b="1" dirty="0" smtClean="0">
                <a:solidFill>
                  <a:srgbClr val="FF0000"/>
                </a:solidFill>
                <a:latin typeface="Courier New" pitchFamily="49" charset="0"/>
                <a:cs typeface="Courier New" pitchFamily="49" charset="0"/>
              </a:rPr>
              <a:t>19</a:t>
            </a:r>
          </a:p>
          <a:p>
            <a:endParaRPr lang="en-US" sz="1500" dirty="0">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5" end="1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9" end="1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THREADED_EXECUTION</a:t>
            </a:r>
            <a:endParaRPr lang="en-US" sz="30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21</a:t>
            </a:fld>
            <a:endParaRPr lang="en-US" dirty="0"/>
          </a:p>
        </p:txBody>
      </p:sp>
      <p:pic>
        <p:nvPicPr>
          <p:cNvPr id="5" name="Picture 4" descr="threaded_execution_performance.png"/>
          <p:cNvPicPr>
            <a:picLocks noChangeAspect="1"/>
          </p:cNvPicPr>
          <p:nvPr/>
        </p:nvPicPr>
        <p:blipFill>
          <a:blip r:embed="rId3"/>
          <a:stretch>
            <a:fillRect/>
          </a:stretch>
        </p:blipFill>
        <p:spPr>
          <a:xfrm>
            <a:off x="0" y="1252605"/>
            <a:ext cx="9144000" cy="5417334"/>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RM matrix</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22</a:t>
            </a:fld>
            <a:endParaRPr lang="en-US" dirty="0"/>
          </a:p>
        </p:txBody>
      </p:sp>
      <p:graphicFrame>
        <p:nvGraphicFramePr>
          <p:cNvPr id="6" name="Table 5"/>
          <p:cNvGraphicFramePr>
            <a:graphicFrameLocks noGrp="1"/>
          </p:cNvGraphicFramePr>
          <p:nvPr/>
        </p:nvGraphicFramePr>
        <p:xfrm>
          <a:off x="190500" y="1860125"/>
          <a:ext cx="8877300" cy="3337560"/>
        </p:xfrm>
        <a:graphic>
          <a:graphicData uri="http://schemas.openxmlformats.org/drawingml/2006/table">
            <a:tbl>
              <a:tblPr firstRow="1" bandRow="1">
                <a:tableStyleId>{5C22544A-7EE6-4342-B048-85BDC9FD1C3A}</a:tableStyleId>
              </a:tblPr>
              <a:tblGrid>
                <a:gridCol w="1338049"/>
                <a:gridCol w="3616657"/>
                <a:gridCol w="3922594"/>
              </a:tblGrid>
              <a:tr h="370840">
                <a:tc>
                  <a:txBody>
                    <a:bodyPr/>
                    <a:lstStyle/>
                    <a:p>
                      <a:r>
                        <a:rPr lang="en-US" dirty="0" smtClean="0"/>
                        <a:t>Resource</a:t>
                      </a:r>
                      <a:endParaRPr lang="en-US" dirty="0"/>
                    </a:p>
                  </a:txBody>
                  <a:tcPr/>
                </a:tc>
                <a:tc>
                  <a:txBody>
                    <a:bodyPr/>
                    <a:lstStyle/>
                    <a:p>
                      <a:r>
                        <a:rPr lang="en-US" dirty="0" smtClean="0"/>
                        <a:t>11gR2</a:t>
                      </a:r>
                      <a:endParaRPr lang="en-US" dirty="0"/>
                    </a:p>
                  </a:txBody>
                  <a:tcPr/>
                </a:tc>
                <a:tc>
                  <a:txBody>
                    <a:bodyPr/>
                    <a:lstStyle/>
                    <a:p>
                      <a:r>
                        <a:rPr lang="en-US" dirty="0" smtClean="0"/>
                        <a:t>12c</a:t>
                      </a:r>
                      <a:endParaRPr lang="en-US" dirty="0"/>
                    </a:p>
                  </a:txBody>
                  <a:tcPr/>
                </a:tc>
              </a:tr>
              <a:tr h="370840">
                <a:tc>
                  <a:txBody>
                    <a:bodyPr/>
                    <a:lstStyle/>
                    <a:p>
                      <a:r>
                        <a:rPr lang="en-US" b="1" dirty="0" smtClean="0"/>
                        <a:t>CPU</a:t>
                      </a:r>
                      <a:endParaRPr lang="en-US" b="1" dirty="0"/>
                    </a:p>
                  </a:txBody>
                  <a:tcPr/>
                </a:tc>
                <a:tc>
                  <a:txBody>
                    <a:bodyPr/>
                    <a:lstStyle/>
                    <a:p>
                      <a:r>
                        <a:rPr lang="en-US" dirty="0" smtClean="0"/>
                        <a:t>Instance Caging</a:t>
                      </a:r>
                      <a:endParaRPr lang="en-US" dirty="0"/>
                    </a:p>
                  </a:txBody>
                  <a:tcPr/>
                </a:tc>
                <a:tc>
                  <a:txBody>
                    <a:bodyPr/>
                    <a:lstStyle/>
                    <a:p>
                      <a:r>
                        <a:rPr lang="en-US" dirty="0" smtClean="0"/>
                        <a:t>cgroups/PROCESSOR_GROUP_NAME</a:t>
                      </a:r>
                      <a:endParaRPr lang="en-US" dirty="0"/>
                    </a:p>
                  </a:txBody>
                  <a:tcPr/>
                </a:tc>
              </a:tr>
              <a:tr h="370840">
                <a:tc>
                  <a:txBody>
                    <a:bodyPr/>
                    <a:lstStyle/>
                    <a:p>
                      <a:endParaRPr lang="en-US" b="1" dirty="0"/>
                    </a:p>
                  </a:txBody>
                  <a:tcPr/>
                </a:tc>
                <a:tc>
                  <a:txBody>
                    <a:bodyPr/>
                    <a:lstStyle/>
                    <a:p>
                      <a:endParaRPr lang="en-US" dirty="0"/>
                    </a:p>
                  </a:txBody>
                  <a:tcPr/>
                </a:tc>
                <a:tc>
                  <a:txBody>
                    <a:bodyPr/>
                    <a:lstStyle/>
                    <a:p>
                      <a:r>
                        <a:rPr lang="en-US" dirty="0" smtClean="0"/>
                        <a:t>THREADED_EXECUTION</a:t>
                      </a:r>
                      <a:endParaRPr lang="en-US" dirty="0"/>
                    </a:p>
                  </a:txBody>
                  <a:tcPr/>
                </a:tc>
              </a:tr>
              <a:tr h="370840">
                <a:tc>
                  <a:txBody>
                    <a:bodyPr/>
                    <a:lstStyle/>
                    <a:p>
                      <a:endParaRPr lang="en-US" b="1" dirty="0"/>
                    </a:p>
                  </a:txBody>
                  <a:tcPr/>
                </a:tc>
                <a:tc>
                  <a:txBody>
                    <a:bodyPr/>
                    <a:lstStyle/>
                    <a:p>
                      <a:endParaRPr lang="en-US" dirty="0"/>
                    </a:p>
                  </a:txBody>
                  <a:tcPr/>
                </a:tc>
                <a:tc>
                  <a:txBody>
                    <a:bodyPr/>
                    <a:lstStyle/>
                    <a:p>
                      <a:endParaRPr lang="en-US" dirty="0"/>
                    </a:p>
                  </a:txBody>
                  <a:tcPr/>
                </a:tc>
              </a:tr>
              <a:tr h="370840">
                <a:tc>
                  <a:txBody>
                    <a:bodyPr/>
                    <a:lstStyle/>
                    <a:p>
                      <a:r>
                        <a:rPr lang="en-US" b="1" dirty="0" smtClean="0"/>
                        <a:t>Memory</a:t>
                      </a:r>
                      <a:endParaRPr lang="en-US" b="1" dirty="0"/>
                    </a:p>
                  </a:txBody>
                  <a:tcPr/>
                </a:tc>
                <a:tc>
                  <a:txBody>
                    <a:bodyPr/>
                    <a:lstStyle/>
                    <a:p>
                      <a:endParaRPr lang="en-US"/>
                    </a:p>
                  </a:txBody>
                  <a:tcPr/>
                </a:tc>
                <a:tc>
                  <a:txBody>
                    <a:bodyPr/>
                    <a:lstStyle/>
                    <a:p>
                      <a:r>
                        <a:rPr lang="en-US" dirty="0" smtClean="0"/>
                        <a:t>PGA_AGGREGATE_LIMIT</a:t>
                      </a:r>
                      <a:endParaRPr lang="en-US" dirty="0"/>
                    </a:p>
                  </a:txBody>
                  <a:tcPr/>
                </a:tc>
              </a:tr>
              <a:tr h="370840">
                <a:tc>
                  <a:txBody>
                    <a:bodyPr/>
                    <a:lstStyle/>
                    <a:p>
                      <a:endParaRPr lang="en-US" b="1" dirty="0"/>
                    </a:p>
                  </a:txBody>
                  <a:tcPr/>
                </a:tc>
                <a:tc>
                  <a:txBody>
                    <a:bodyPr/>
                    <a:lstStyle/>
                    <a:p>
                      <a:endParaRPr lang="en-US" dirty="0"/>
                    </a:p>
                  </a:txBody>
                  <a:tcPr/>
                </a:tc>
                <a:tc>
                  <a:txBody>
                    <a:bodyPr/>
                    <a:lstStyle/>
                    <a:p>
                      <a:endParaRPr lang="en-US" dirty="0"/>
                    </a:p>
                  </a:txBody>
                  <a:tcPr/>
                </a:tc>
              </a:tr>
              <a:tr h="370840">
                <a:tc>
                  <a:txBody>
                    <a:bodyPr/>
                    <a:lstStyle/>
                    <a:p>
                      <a:r>
                        <a:rPr lang="en-US" b="1" dirty="0" smtClean="0"/>
                        <a:t>IO</a:t>
                      </a:r>
                      <a:endParaRPr lang="en-US" b="1" dirty="0"/>
                    </a:p>
                  </a:txBody>
                  <a:tcPr/>
                </a:tc>
                <a:tc>
                  <a:txBody>
                    <a:bodyPr/>
                    <a:lstStyle/>
                    <a:p>
                      <a:r>
                        <a:rPr lang="en-US" dirty="0" smtClean="0"/>
                        <a:t>IO</a:t>
                      </a:r>
                      <a:r>
                        <a:rPr lang="en-US" baseline="0" dirty="0" smtClean="0"/>
                        <a:t>RM (inter-database)</a:t>
                      </a:r>
                      <a:endParaRPr lang="en-US" dirty="0"/>
                    </a:p>
                  </a:txBody>
                  <a:tcPr/>
                </a:tc>
                <a:tc>
                  <a:txBody>
                    <a:bodyPr/>
                    <a:lstStyle/>
                    <a:p>
                      <a:r>
                        <a:rPr lang="en-US" dirty="0" smtClean="0"/>
                        <a:t>IORM (CDB+PDB)</a:t>
                      </a:r>
                      <a:endParaRPr lang="en-US" dirty="0"/>
                    </a:p>
                  </a:txBody>
                  <a:tcPr/>
                </a:tc>
              </a:tr>
              <a:tr h="370840">
                <a:tc>
                  <a:txBody>
                    <a:bodyPr/>
                    <a:lstStyle/>
                    <a:p>
                      <a:endParaRPr lang="en-US" b="1" dirty="0"/>
                    </a:p>
                  </a:txBody>
                  <a:tcPr/>
                </a:tc>
                <a:tc>
                  <a:txBody>
                    <a:bodyPr/>
                    <a:lstStyle/>
                    <a:p>
                      <a:r>
                        <a:rPr lang="en-US" dirty="0" smtClean="0"/>
                        <a:t>IORM objective</a:t>
                      </a:r>
                      <a:endParaRPr lang="en-US" dirty="0"/>
                    </a:p>
                  </a:txBody>
                  <a:tcPr/>
                </a:tc>
                <a:tc>
                  <a:txBody>
                    <a:bodyPr/>
                    <a:lstStyle/>
                    <a:p>
                      <a:r>
                        <a:rPr lang="en-US" dirty="0" smtClean="0"/>
                        <a:t>IORM Profiles (DBaaS)</a:t>
                      </a:r>
                      <a:endParaRPr lang="en-US" dirty="0"/>
                    </a:p>
                  </a:txBody>
                  <a:tcPr/>
                </a:tc>
              </a:tr>
              <a:tr h="370840">
                <a:tc>
                  <a:txBody>
                    <a:bodyPr/>
                    <a:lstStyle/>
                    <a:p>
                      <a:endParaRPr lang="en-US" b="1" dirty="0"/>
                    </a:p>
                  </a:txBody>
                  <a:tcPr/>
                </a:tc>
                <a:tc>
                  <a:txBody>
                    <a:bodyPr/>
                    <a:lstStyle/>
                    <a:p>
                      <a:endParaRPr lang="en-US" dirty="0"/>
                    </a:p>
                  </a:txBody>
                  <a:tcPr/>
                </a:tc>
                <a:tc>
                  <a:txBody>
                    <a:bodyPr/>
                    <a:lstStyle/>
                    <a:p>
                      <a:r>
                        <a:rPr lang="en-US" dirty="0" smtClean="0"/>
                        <a:t>IORM for Flash (min</a:t>
                      </a:r>
                      <a:r>
                        <a:rPr lang="en-US" baseline="0" dirty="0" smtClean="0"/>
                        <a:t> &amp; limit)</a:t>
                      </a:r>
                      <a:endParaRPr lang="en-US" dirty="0"/>
                    </a:p>
                  </a:txBody>
                  <a:tcPr/>
                </a:tc>
              </a:tr>
            </a:tbl>
          </a:graphicData>
        </a:graphic>
      </p:graphicFrame>
      <p:sp>
        <p:nvSpPr>
          <p:cNvPr id="8" name="Rectangle 7"/>
          <p:cNvSpPr/>
          <p:nvPr/>
        </p:nvSpPr>
        <p:spPr>
          <a:xfrm>
            <a:off x="0" y="3319732"/>
            <a:ext cx="9144000" cy="432871"/>
          </a:xfrm>
          <a:prstGeom prst="rect">
            <a:avLst/>
          </a:prstGeom>
          <a:solidFill>
            <a:srgbClr val="99CCFF">
              <a:alpha val="20000"/>
            </a:srgb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PGA_AGGREGATE_LIMIT</a:t>
            </a:r>
            <a:endParaRPr lang="en-US" sz="3000" dirty="0"/>
          </a:p>
        </p:txBody>
      </p:sp>
      <p:sp>
        <p:nvSpPr>
          <p:cNvPr id="3" name="Content Placeholder 2"/>
          <p:cNvSpPr>
            <a:spLocks noGrp="1"/>
          </p:cNvSpPr>
          <p:nvPr>
            <p:ph idx="1"/>
          </p:nvPr>
        </p:nvSpPr>
        <p:spPr>
          <a:xfrm>
            <a:off x="457200" y="1160060"/>
            <a:ext cx="8229600" cy="5663015"/>
          </a:xfrm>
        </p:spPr>
        <p:txBody>
          <a:bodyPr>
            <a:normAutofit/>
          </a:bodyPr>
          <a:lstStyle/>
          <a:p>
            <a:pPr fontAlgn="t">
              <a:buFont typeface="Arial" pitchFamily="34" charset="0"/>
              <a:buChar char="•"/>
            </a:pPr>
            <a:r>
              <a:rPr lang="en-US" sz="1600" dirty="0" smtClean="0"/>
              <a:t>PGA_AGGREGATE_LIMIT (instance wide hard limit, terminates processes)  </a:t>
            </a:r>
          </a:p>
          <a:p>
            <a:pPr lvl="1" fontAlgn="t">
              <a:buFont typeface="Arial" pitchFamily="34" charset="0"/>
              <a:buChar char="•"/>
            </a:pPr>
            <a:r>
              <a:rPr lang="en-US" sz="1600" dirty="0" smtClean="0"/>
              <a:t>greatest (2GB, 200% of PGA_AGGREGATE_TARGET, 3MB x PROCESSES parameter)</a:t>
            </a:r>
          </a:p>
          <a:p>
            <a:pPr lvl="1" fontAlgn="t">
              <a:buFont typeface="Arial" pitchFamily="34" charset="0"/>
              <a:buChar char="•"/>
            </a:pPr>
            <a:endParaRPr lang="en-US" sz="1600" dirty="0" smtClean="0"/>
          </a:p>
          <a:p>
            <a:pPr fontAlgn="t"/>
            <a:r>
              <a:rPr lang="en-US" sz="1600" b="1" dirty="0" smtClean="0"/>
              <a:t>Automatically enabled </a:t>
            </a:r>
            <a:r>
              <a:rPr lang="en-US" sz="1600" dirty="0" smtClean="0"/>
              <a:t>but if a value of 0 is specified, it means there is no limit to the aggregate PGA memory consumed by the instance</a:t>
            </a:r>
          </a:p>
          <a:p>
            <a:pPr fontAlgn="t">
              <a:buNone/>
            </a:pPr>
            <a:endParaRPr lang="en-US" sz="1600" dirty="0" smtClean="0"/>
          </a:p>
          <a:p>
            <a:pPr lvl="1">
              <a:buNone/>
            </a:pPr>
            <a:r>
              <a:rPr lang="en-US" sz="1200" dirty="0" smtClean="0">
                <a:latin typeface="Courier New" pitchFamily="49" charset="0"/>
                <a:cs typeface="Courier New" pitchFamily="49" charset="0"/>
              </a:rPr>
              <a:t>TS@v12102 &gt; @</a:t>
            </a:r>
            <a:r>
              <a:rPr lang="en-US" sz="1200" dirty="0" err="1" smtClean="0">
                <a:latin typeface="Courier New" pitchFamily="49" charset="0"/>
                <a:cs typeface="Courier New" pitchFamily="49" charset="0"/>
              </a:rPr>
              <a:t>pga_filler</a:t>
            </a:r>
            <a:endParaRPr lang="en-US" sz="1200" dirty="0" smtClean="0">
              <a:latin typeface="Courier New" pitchFamily="49" charset="0"/>
              <a:cs typeface="Courier New" pitchFamily="49" charset="0"/>
            </a:endParaRPr>
          </a:p>
          <a:p>
            <a:pPr lvl="1">
              <a:buNone/>
            </a:pPr>
            <a:r>
              <a:rPr lang="en-US" sz="1200" b="1" dirty="0" smtClean="0">
                <a:solidFill>
                  <a:srgbClr val="FF0000"/>
                </a:solidFill>
                <a:latin typeface="Courier New" pitchFamily="49" charset="0"/>
                <a:cs typeface="Courier New" pitchFamily="49" charset="0"/>
              </a:rPr>
              <a:t>error message :ORA-04036: PGA memory used by the instance exceeds PGA_AGGREGATE_LIMIT</a:t>
            </a:r>
          </a:p>
          <a:p>
            <a:pPr lvl="1">
              <a:buNone/>
            </a:pPr>
            <a:r>
              <a:rPr lang="en-US" sz="1200" dirty="0" smtClean="0">
                <a:latin typeface="Courier New" pitchFamily="49" charset="0"/>
                <a:cs typeface="Courier New" pitchFamily="49" charset="0"/>
              </a:rPr>
              <a:t>start </a:t>
            </a:r>
            <a:r>
              <a:rPr lang="en-US" sz="1200" dirty="0" err="1" smtClean="0">
                <a:latin typeface="Courier New" pitchFamily="49" charset="0"/>
                <a:cs typeface="Courier New" pitchFamily="49" charset="0"/>
              </a:rPr>
              <a:t>pga</a:t>
            </a:r>
            <a:r>
              <a:rPr lang="en-US" sz="1200" dirty="0" smtClean="0">
                <a:latin typeface="Courier New" pitchFamily="49" charset="0"/>
                <a:cs typeface="Courier New" pitchFamily="49" charset="0"/>
              </a:rPr>
              <a:t> :3338760</a:t>
            </a:r>
          </a:p>
          <a:p>
            <a:pPr lvl="1">
              <a:buNone/>
            </a:pPr>
            <a:r>
              <a:rPr lang="en-US" sz="1200" b="1" dirty="0" smtClean="0">
                <a:latin typeface="Courier New" pitchFamily="49" charset="0"/>
                <a:cs typeface="Courier New" pitchFamily="49" charset="0"/>
              </a:rPr>
              <a:t>last </a:t>
            </a:r>
            <a:r>
              <a:rPr lang="en-US" sz="1200" b="1" dirty="0" err="1" smtClean="0">
                <a:latin typeface="Courier New" pitchFamily="49" charset="0"/>
                <a:cs typeface="Courier New" pitchFamily="49" charset="0"/>
              </a:rPr>
              <a:t>pga</a:t>
            </a:r>
            <a:r>
              <a:rPr lang="en-US" sz="1200" b="1" dirty="0" smtClean="0">
                <a:latin typeface="Courier New" pitchFamily="49" charset="0"/>
                <a:cs typeface="Courier New" pitchFamily="49" charset="0"/>
              </a:rPr>
              <a:t> </a:t>
            </a:r>
            <a:r>
              <a:rPr lang="en-US" sz="1200" dirty="0" smtClean="0">
                <a:latin typeface="Courier New" pitchFamily="49" charset="0"/>
                <a:cs typeface="Courier New" pitchFamily="49" charset="0"/>
              </a:rPr>
              <a:t>:</a:t>
            </a:r>
            <a:r>
              <a:rPr lang="en-US" sz="1200" b="1" dirty="0" smtClean="0">
                <a:solidFill>
                  <a:srgbClr val="FF0000"/>
                </a:solidFill>
                <a:latin typeface="Courier New" pitchFamily="49" charset="0"/>
                <a:cs typeface="Courier New" pitchFamily="49" charset="0"/>
              </a:rPr>
              <a:t>807924232 or 770.5MB</a:t>
            </a:r>
            <a:r>
              <a:rPr lang="en-US" sz="1200" dirty="0" smtClean="0">
                <a:latin typeface="Courier New" pitchFamily="49" charset="0"/>
                <a:cs typeface="Courier New" pitchFamily="49" charset="0"/>
              </a:rPr>
              <a:t> </a:t>
            </a:r>
          </a:p>
          <a:p>
            <a:pPr lvl="1">
              <a:buNone/>
            </a:pPr>
            <a:r>
              <a:rPr lang="en-US" sz="1200" dirty="0" err="1" smtClean="0">
                <a:latin typeface="Courier New" pitchFamily="49" charset="0"/>
                <a:cs typeface="Courier New" pitchFamily="49" charset="0"/>
              </a:rPr>
              <a:t>pga</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agg</a:t>
            </a:r>
            <a:r>
              <a:rPr lang="en-US" sz="1200" dirty="0" smtClean="0">
                <a:latin typeface="Courier New" pitchFamily="49" charset="0"/>
                <a:cs typeface="Courier New" pitchFamily="49" charset="0"/>
              </a:rPr>
              <a:t> target:524288000 or 500MB </a:t>
            </a:r>
          </a:p>
          <a:p>
            <a:pPr lvl="1">
              <a:buNone/>
            </a:pPr>
            <a:r>
              <a:rPr lang="en-US" sz="1200" b="1" dirty="0" err="1" smtClean="0">
                <a:latin typeface="Courier New" pitchFamily="49" charset="0"/>
                <a:cs typeface="Courier New" pitchFamily="49" charset="0"/>
              </a:rPr>
              <a:t>pga</a:t>
            </a:r>
            <a:r>
              <a:rPr lang="en-US" sz="1200" b="1" dirty="0" smtClean="0">
                <a:latin typeface="Courier New" pitchFamily="49" charset="0"/>
                <a:cs typeface="Courier New" pitchFamily="49" charset="0"/>
              </a:rPr>
              <a:t> </a:t>
            </a:r>
            <a:r>
              <a:rPr lang="en-US" sz="1200" b="1" dirty="0" err="1" smtClean="0">
                <a:latin typeface="Courier New" pitchFamily="49" charset="0"/>
                <a:cs typeface="Courier New" pitchFamily="49" charset="0"/>
              </a:rPr>
              <a:t>agg</a:t>
            </a:r>
            <a:r>
              <a:rPr lang="en-US" sz="1200" b="1" dirty="0" smtClean="0">
                <a:latin typeface="Courier New" pitchFamily="49" charset="0"/>
                <a:cs typeface="Courier New" pitchFamily="49" charset="0"/>
              </a:rPr>
              <a:t> limit </a:t>
            </a:r>
            <a:r>
              <a:rPr lang="en-US" sz="1200" dirty="0" smtClean="0">
                <a:latin typeface="Courier New" pitchFamily="49" charset="0"/>
                <a:cs typeface="Courier New" pitchFamily="49" charset="0"/>
              </a:rPr>
              <a:t>:</a:t>
            </a:r>
            <a:r>
              <a:rPr lang="en-US" sz="1200" b="1" dirty="0" smtClean="0">
                <a:solidFill>
                  <a:srgbClr val="FF0000"/>
                </a:solidFill>
                <a:latin typeface="Courier New" pitchFamily="49" charset="0"/>
                <a:cs typeface="Courier New" pitchFamily="49" charset="0"/>
              </a:rPr>
              <a:t>629145600 or 600MB</a:t>
            </a:r>
            <a:r>
              <a:rPr lang="en-US" sz="1200" dirty="0" smtClean="0">
                <a:latin typeface="Courier New" pitchFamily="49" charset="0"/>
                <a:cs typeface="Courier New" pitchFamily="49" charset="0"/>
              </a:rPr>
              <a:t> </a:t>
            </a:r>
          </a:p>
          <a:p>
            <a:pPr lvl="1">
              <a:buNone/>
            </a:pPr>
            <a:r>
              <a:rPr lang="en-US" sz="1200" dirty="0" smtClean="0">
                <a:latin typeface="Courier New" pitchFamily="49" charset="0"/>
                <a:cs typeface="Courier New" pitchFamily="49" charset="0"/>
              </a:rPr>
              <a:t>PL/SQL procedure successfully completed.</a:t>
            </a:r>
          </a:p>
          <a:p>
            <a:pPr fontAlgn="t">
              <a:buNone/>
            </a:pPr>
            <a:endParaRPr lang="en-US" sz="1600" dirty="0" smtClean="0"/>
          </a:p>
          <a:p>
            <a:pPr fontAlgn="t"/>
            <a:r>
              <a:rPr lang="en-US" sz="1600" dirty="0" smtClean="0"/>
              <a:t>Before 12c here’s how we limit the PGA usage:</a:t>
            </a:r>
          </a:p>
          <a:p>
            <a:pPr lvl="1" fontAlgn="t"/>
            <a:r>
              <a:rPr lang="en-US" sz="1600" dirty="0" smtClean="0"/>
              <a:t>event 10261.. level &lt;MEM in KB&gt; (per process limit, terminates process, outputs ORA- error)</a:t>
            </a:r>
          </a:p>
          <a:p>
            <a:pPr lvl="1" fontAlgn="t"/>
            <a:r>
              <a:rPr lang="en-US" sz="1600" dirty="0" smtClean="0"/>
              <a:t>_PGA_MAX_SIZE, _SMM_MAX_SIZE (per process </a:t>
            </a:r>
            <a:r>
              <a:rPr lang="en-US" sz="1600" dirty="0" err="1" smtClean="0"/>
              <a:t>workarea</a:t>
            </a:r>
            <a:r>
              <a:rPr lang="en-US" sz="1600" dirty="0" smtClean="0"/>
              <a:t> size, does not terminate process, but you'll run slower)</a:t>
            </a:r>
          </a:p>
          <a:p>
            <a:endParaRPr lang="en-US" sz="15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23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PGA_AGGREGATE_LIMIT</a:t>
            </a:r>
            <a:endParaRPr lang="en-US" sz="3000" dirty="0"/>
          </a:p>
        </p:txBody>
      </p:sp>
      <p:sp>
        <p:nvSpPr>
          <p:cNvPr id="3" name="Content Placeholder 2"/>
          <p:cNvSpPr>
            <a:spLocks noGrp="1"/>
          </p:cNvSpPr>
          <p:nvPr>
            <p:ph idx="1"/>
          </p:nvPr>
        </p:nvSpPr>
        <p:spPr/>
        <p:txBody>
          <a:bodyPr>
            <a:normAutofit/>
          </a:bodyPr>
          <a:lstStyle/>
          <a:p>
            <a:pPr fontAlgn="t"/>
            <a:r>
              <a:rPr lang="en-US" sz="1600" dirty="0" smtClean="0"/>
              <a:t>Only applicable to CDB, PDB inherits the value</a:t>
            </a:r>
          </a:p>
          <a:p>
            <a:pPr fontAlgn="t">
              <a:buNone/>
            </a:pPr>
            <a:endParaRPr lang="en-US" sz="1600" dirty="0" smtClean="0"/>
          </a:p>
          <a:p>
            <a:pPr lvl="1" fontAlgn="t">
              <a:buNone/>
            </a:pPr>
            <a:r>
              <a:rPr lang="en-US" sz="1200" dirty="0" smtClean="0">
                <a:latin typeface="Courier New" pitchFamily="49" charset="0"/>
                <a:cs typeface="Courier New" pitchFamily="49" charset="0"/>
              </a:rPr>
              <a:t>SYS@pdb1&gt; alter system set </a:t>
            </a:r>
            <a:r>
              <a:rPr lang="en-US" sz="1200" dirty="0" err="1" smtClean="0">
                <a:latin typeface="Courier New" pitchFamily="49" charset="0"/>
                <a:cs typeface="Courier New" pitchFamily="49" charset="0"/>
              </a:rPr>
              <a:t>pga_aggregate_limit</a:t>
            </a:r>
            <a:r>
              <a:rPr lang="en-US" sz="1200" dirty="0" smtClean="0">
                <a:latin typeface="Courier New" pitchFamily="49" charset="0"/>
                <a:cs typeface="Courier New" pitchFamily="49" charset="0"/>
              </a:rPr>
              <a:t>=4G;</a:t>
            </a:r>
          </a:p>
          <a:p>
            <a:pPr lvl="1" fontAlgn="t">
              <a:buNone/>
            </a:pPr>
            <a:r>
              <a:rPr lang="en-US" sz="1200" dirty="0" smtClean="0">
                <a:latin typeface="Courier New" pitchFamily="49" charset="0"/>
                <a:cs typeface="Courier New" pitchFamily="49" charset="0"/>
              </a:rPr>
              <a:t>alter system set </a:t>
            </a:r>
            <a:r>
              <a:rPr lang="en-US" sz="1200" dirty="0" err="1" smtClean="0">
                <a:latin typeface="Courier New" pitchFamily="49" charset="0"/>
                <a:cs typeface="Courier New" pitchFamily="49" charset="0"/>
              </a:rPr>
              <a:t>pga_aggregate_limit</a:t>
            </a:r>
            <a:r>
              <a:rPr lang="en-US" sz="1200" dirty="0" smtClean="0">
                <a:latin typeface="Courier New" pitchFamily="49" charset="0"/>
                <a:cs typeface="Courier New" pitchFamily="49" charset="0"/>
              </a:rPr>
              <a:t>=4G</a:t>
            </a:r>
          </a:p>
          <a:p>
            <a:pPr lvl="1" fontAlgn="t">
              <a:buNone/>
            </a:pPr>
            <a:r>
              <a:rPr lang="en-US" sz="1200" dirty="0" smtClean="0">
                <a:latin typeface="Courier New" pitchFamily="49" charset="0"/>
                <a:cs typeface="Courier New" pitchFamily="49" charset="0"/>
              </a:rPr>
              <a:t>*</a:t>
            </a:r>
          </a:p>
          <a:p>
            <a:pPr lvl="1" fontAlgn="t">
              <a:buNone/>
            </a:pPr>
            <a:r>
              <a:rPr lang="en-US" sz="1200" dirty="0" smtClean="0">
                <a:latin typeface="Courier New" pitchFamily="49" charset="0"/>
                <a:cs typeface="Courier New" pitchFamily="49" charset="0"/>
              </a:rPr>
              <a:t>ERROR at line 1:</a:t>
            </a:r>
          </a:p>
          <a:p>
            <a:pPr lvl="1" fontAlgn="t">
              <a:buNone/>
            </a:pPr>
            <a:r>
              <a:rPr lang="en-US" sz="1200" b="1" dirty="0" smtClean="0">
                <a:solidFill>
                  <a:srgbClr val="FF0000"/>
                </a:solidFill>
                <a:latin typeface="Courier New" pitchFamily="49" charset="0"/>
                <a:cs typeface="Courier New" pitchFamily="49" charset="0"/>
              </a:rPr>
              <a:t>ORA-65040: operation not allowed from within a pluggable database</a:t>
            </a:r>
          </a:p>
          <a:p>
            <a:pPr lvl="1" fontAlgn="t">
              <a:buNone/>
            </a:pPr>
            <a:endParaRPr lang="en-US" sz="1200" dirty="0" smtClean="0">
              <a:latin typeface="Courier New" pitchFamily="49" charset="0"/>
              <a:cs typeface="Courier New" pitchFamily="49" charset="0"/>
            </a:endParaRPr>
          </a:p>
          <a:p>
            <a:pPr lvl="1" fontAlgn="t">
              <a:buNone/>
            </a:pPr>
            <a:r>
              <a:rPr lang="en-US" sz="1200" dirty="0" smtClean="0">
                <a:latin typeface="Courier New" pitchFamily="49" charset="0"/>
                <a:cs typeface="Courier New" pitchFamily="49" charset="0"/>
              </a:rPr>
              <a:t>select name from  </a:t>
            </a:r>
            <a:r>
              <a:rPr lang="en-US" sz="1200" dirty="0" err="1" smtClean="0">
                <a:latin typeface="Courier New" pitchFamily="49" charset="0"/>
                <a:cs typeface="Courier New" pitchFamily="49" charset="0"/>
              </a:rPr>
              <a:t>v$parameter</a:t>
            </a:r>
            <a:r>
              <a:rPr lang="en-US" sz="1200" dirty="0" smtClean="0">
                <a:latin typeface="Courier New" pitchFamily="49" charset="0"/>
                <a:cs typeface="Courier New" pitchFamily="49" charset="0"/>
              </a:rPr>
              <a:t> where ISPDB_MODIFIABLE=‘TRUE’;</a:t>
            </a:r>
          </a:p>
          <a:p>
            <a:pPr fontAlgn="t">
              <a:buNone/>
            </a:pPr>
            <a:endParaRPr lang="en-US" sz="1600" dirty="0" smtClean="0"/>
          </a:p>
          <a:p>
            <a:pPr fontAlgn="t"/>
            <a:r>
              <a:rPr lang="en-US" sz="1600" dirty="0" smtClean="0"/>
              <a:t>Monitor your workload PGA usage and adjust accordingly </a:t>
            </a:r>
          </a:p>
          <a:p>
            <a:pPr lvl="1" fontAlgn="t"/>
            <a:r>
              <a:rPr lang="en-US" sz="1600" dirty="0" err="1" smtClean="0"/>
              <a:t>dba_hist_pgastat</a:t>
            </a:r>
            <a:r>
              <a:rPr lang="en-US" sz="1600" dirty="0" smtClean="0"/>
              <a:t> (total PGA allocated)</a:t>
            </a:r>
          </a:p>
          <a:p>
            <a:pPr lvl="1" fontAlgn="t"/>
            <a:endParaRPr lang="en-US" sz="1600" dirty="0" smtClean="0"/>
          </a:p>
          <a:p>
            <a:pPr fontAlgn="t"/>
            <a:r>
              <a:rPr lang="en-US" sz="1600" dirty="0" smtClean="0"/>
              <a:t>More details @ https://fritshoogland.wordpress.com/tag/pga_aggregate_limit/</a:t>
            </a:r>
          </a:p>
          <a:p>
            <a:pPr>
              <a:buNone/>
            </a:pPr>
            <a:endParaRPr lang="en-US" sz="1600"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A42E39B1-E4F5-6241-BFCC-0FFF34C9B190}" type="slidenum">
              <a:rPr lang="en-US" smtClean="0"/>
              <a:pPr/>
              <a:t>24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RM matrix</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25</a:t>
            </a:fld>
            <a:endParaRPr lang="en-US" dirty="0"/>
          </a:p>
        </p:txBody>
      </p:sp>
      <p:graphicFrame>
        <p:nvGraphicFramePr>
          <p:cNvPr id="6" name="Table 5"/>
          <p:cNvGraphicFramePr>
            <a:graphicFrameLocks noGrp="1"/>
          </p:cNvGraphicFramePr>
          <p:nvPr/>
        </p:nvGraphicFramePr>
        <p:xfrm>
          <a:off x="190500" y="1860125"/>
          <a:ext cx="8877300" cy="3337560"/>
        </p:xfrm>
        <a:graphic>
          <a:graphicData uri="http://schemas.openxmlformats.org/drawingml/2006/table">
            <a:tbl>
              <a:tblPr firstRow="1" bandRow="1">
                <a:tableStyleId>{5C22544A-7EE6-4342-B048-85BDC9FD1C3A}</a:tableStyleId>
              </a:tblPr>
              <a:tblGrid>
                <a:gridCol w="1338049"/>
                <a:gridCol w="3616657"/>
                <a:gridCol w="3922594"/>
              </a:tblGrid>
              <a:tr h="370840">
                <a:tc>
                  <a:txBody>
                    <a:bodyPr/>
                    <a:lstStyle/>
                    <a:p>
                      <a:r>
                        <a:rPr lang="en-US" dirty="0" smtClean="0"/>
                        <a:t>Resource</a:t>
                      </a:r>
                      <a:endParaRPr lang="en-US" dirty="0"/>
                    </a:p>
                  </a:txBody>
                  <a:tcPr/>
                </a:tc>
                <a:tc>
                  <a:txBody>
                    <a:bodyPr/>
                    <a:lstStyle/>
                    <a:p>
                      <a:r>
                        <a:rPr lang="en-US" dirty="0" smtClean="0"/>
                        <a:t>11gR2</a:t>
                      </a:r>
                      <a:endParaRPr lang="en-US" dirty="0"/>
                    </a:p>
                  </a:txBody>
                  <a:tcPr/>
                </a:tc>
                <a:tc>
                  <a:txBody>
                    <a:bodyPr/>
                    <a:lstStyle/>
                    <a:p>
                      <a:r>
                        <a:rPr lang="en-US" dirty="0" smtClean="0"/>
                        <a:t>12c</a:t>
                      </a:r>
                      <a:endParaRPr lang="en-US" dirty="0"/>
                    </a:p>
                  </a:txBody>
                  <a:tcPr/>
                </a:tc>
              </a:tr>
              <a:tr h="370840">
                <a:tc>
                  <a:txBody>
                    <a:bodyPr/>
                    <a:lstStyle/>
                    <a:p>
                      <a:r>
                        <a:rPr lang="en-US" b="1" dirty="0" smtClean="0"/>
                        <a:t>CPU</a:t>
                      </a:r>
                      <a:endParaRPr lang="en-US" b="1" dirty="0"/>
                    </a:p>
                  </a:txBody>
                  <a:tcPr/>
                </a:tc>
                <a:tc>
                  <a:txBody>
                    <a:bodyPr/>
                    <a:lstStyle/>
                    <a:p>
                      <a:r>
                        <a:rPr lang="en-US" dirty="0" smtClean="0"/>
                        <a:t>Instance Caging</a:t>
                      </a:r>
                      <a:endParaRPr lang="en-US" dirty="0"/>
                    </a:p>
                  </a:txBody>
                  <a:tcPr/>
                </a:tc>
                <a:tc>
                  <a:txBody>
                    <a:bodyPr/>
                    <a:lstStyle/>
                    <a:p>
                      <a:r>
                        <a:rPr lang="en-US" dirty="0" smtClean="0"/>
                        <a:t>cgroups/PROCESSOR_GROUP_NAME</a:t>
                      </a:r>
                      <a:endParaRPr lang="en-US" dirty="0"/>
                    </a:p>
                  </a:txBody>
                  <a:tcPr/>
                </a:tc>
              </a:tr>
              <a:tr h="370840">
                <a:tc>
                  <a:txBody>
                    <a:bodyPr/>
                    <a:lstStyle/>
                    <a:p>
                      <a:endParaRPr lang="en-US" b="1" dirty="0"/>
                    </a:p>
                  </a:txBody>
                  <a:tcPr/>
                </a:tc>
                <a:tc>
                  <a:txBody>
                    <a:bodyPr/>
                    <a:lstStyle/>
                    <a:p>
                      <a:endParaRPr lang="en-US" dirty="0"/>
                    </a:p>
                  </a:txBody>
                  <a:tcPr/>
                </a:tc>
                <a:tc>
                  <a:txBody>
                    <a:bodyPr/>
                    <a:lstStyle/>
                    <a:p>
                      <a:r>
                        <a:rPr lang="en-US" dirty="0" smtClean="0"/>
                        <a:t>THREADED_EXECUTION</a:t>
                      </a:r>
                      <a:endParaRPr lang="en-US" dirty="0"/>
                    </a:p>
                  </a:txBody>
                  <a:tcPr/>
                </a:tc>
              </a:tr>
              <a:tr h="370840">
                <a:tc>
                  <a:txBody>
                    <a:bodyPr/>
                    <a:lstStyle/>
                    <a:p>
                      <a:endParaRPr lang="en-US" b="1" dirty="0"/>
                    </a:p>
                  </a:txBody>
                  <a:tcPr/>
                </a:tc>
                <a:tc>
                  <a:txBody>
                    <a:bodyPr/>
                    <a:lstStyle/>
                    <a:p>
                      <a:endParaRPr lang="en-US" dirty="0"/>
                    </a:p>
                  </a:txBody>
                  <a:tcPr/>
                </a:tc>
                <a:tc>
                  <a:txBody>
                    <a:bodyPr/>
                    <a:lstStyle/>
                    <a:p>
                      <a:endParaRPr lang="en-US" dirty="0"/>
                    </a:p>
                  </a:txBody>
                  <a:tcPr/>
                </a:tc>
              </a:tr>
              <a:tr h="370840">
                <a:tc>
                  <a:txBody>
                    <a:bodyPr/>
                    <a:lstStyle/>
                    <a:p>
                      <a:r>
                        <a:rPr lang="en-US" b="1" dirty="0" smtClean="0"/>
                        <a:t>Memory</a:t>
                      </a:r>
                      <a:endParaRPr lang="en-US" b="1" dirty="0"/>
                    </a:p>
                  </a:txBody>
                  <a:tcPr/>
                </a:tc>
                <a:tc>
                  <a:txBody>
                    <a:bodyPr/>
                    <a:lstStyle/>
                    <a:p>
                      <a:endParaRPr lang="en-US"/>
                    </a:p>
                  </a:txBody>
                  <a:tcPr/>
                </a:tc>
                <a:tc>
                  <a:txBody>
                    <a:bodyPr/>
                    <a:lstStyle/>
                    <a:p>
                      <a:r>
                        <a:rPr lang="en-US" dirty="0" smtClean="0"/>
                        <a:t>PGA_AGGREGATE_LIMIT</a:t>
                      </a:r>
                      <a:endParaRPr lang="en-US" dirty="0"/>
                    </a:p>
                  </a:txBody>
                  <a:tcPr/>
                </a:tc>
              </a:tr>
              <a:tr h="370840">
                <a:tc>
                  <a:txBody>
                    <a:bodyPr/>
                    <a:lstStyle/>
                    <a:p>
                      <a:endParaRPr lang="en-US" b="1" dirty="0"/>
                    </a:p>
                  </a:txBody>
                  <a:tcPr/>
                </a:tc>
                <a:tc>
                  <a:txBody>
                    <a:bodyPr/>
                    <a:lstStyle/>
                    <a:p>
                      <a:endParaRPr lang="en-US" dirty="0"/>
                    </a:p>
                  </a:txBody>
                  <a:tcPr/>
                </a:tc>
                <a:tc>
                  <a:txBody>
                    <a:bodyPr/>
                    <a:lstStyle/>
                    <a:p>
                      <a:endParaRPr lang="en-US" dirty="0"/>
                    </a:p>
                  </a:txBody>
                  <a:tcPr/>
                </a:tc>
              </a:tr>
              <a:tr h="370840">
                <a:tc>
                  <a:txBody>
                    <a:bodyPr/>
                    <a:lstStyle/>
                    <a:p>
                      <a:r>
                        <a:rPr lang="en-US" b="1" dirty="0" smtClean="0"/>
                        <a:t>IO</a:t>
                      </a:r>
                      <a:endParaRPr lang="en-US" b="1" dirty="0"/>
                    </a:p>
                  </a:txBody>
                  <a:tcPr/>
                </a:tc>
                <a:tc>
                  <a:txBody>
                    <a:bodyPr/>
                    <a:lstStyle/>
                    <a:p>
                      <a:r>
                        <a:rPr lang="en-US" dirty="0" smtClean="0"/>
                        <a:t>IO</a:t>
                      </a:r>
                      <a:r>
                        <a:rPr lang="en-US" baseline="0" dirty="0" smtClean="0"/>
                        <a:t>RM (inter-database)</a:t>
                      </a:r>
                      <a:endParaRPr lang="en-US" dirty="0"/>
                    </a:p>
                  </a:txBody>
                  <a:tcPr/>
                </a:tc>
                <a:tc>
                  <a:txBody>
                    <a:bodyPr/>
                    <a:lstStyle/>
                    <a:p>
                      <a:r>
                        <a:rPr lang="en-US" dirty="0" smtClean="0"/>
                        <a:t>IORM (CDB+PDB)</a:t>
                      </a:r>
                      <a:endParaRPr lang="en-US" dirty="0"/>
                    </a:p>
                  </a:txBody>
                  <a:tcPr/>
                </a:tc>
              </a:tr>
              <a:tr h="370840">
                <a:tc>
                  <a:txBody>
                    <a:bodyPr/>
                    <a:lstStyle/>
                    <a:p>
                      <a:endParaRPr lang="en-US" b="1" dirty="0"/>
                    </a:p>
                  </a:txBody>
                  <a:tcPr/>
                </a:tc>
                <a:tc>
                  <a:txBody>
                    <a:bodyPr/>
                    <a:lstStyle/>
                    <a:p>
                      <a:r>
                        <a:rPr lang="en-US" dirty="0" smtClean="0"/>
                        <a:t>IORM objective</a:t>
                      </a:r>
                      <a:endParaRPr lang="en-US" dirty="0"/>
                    </a:p>
                  </a:txBody>
                  <a:tcPr/>
                </a:tc>
                <a:tc>
                  <a:txBody>
                    <a:bodyPr/>
                    <a:lstStyle/>
                    <a:p>
                      <a:r>
                        <a:rPr lang="en-US" dirty="0" smtClean="0"/>
                        <a:t>IORM Profiles (DBaaS)</a:t>
                      </a:r>
                      <a:endParaRPr lang="en-US" dirty="0"/>
                    </a:p>
                  </a:txBody>
                  <a:tcPr/>
                </a:tc>
              </a:tr>
              <a:tr h="370840">
                <a:tc>
                  <a:txBody>
                    <a:bodyPr/>
                    <a:lstStyle/>
                    <a:p>
                      <a:endParaRPr lang="en-US" b="1" dirty="0"/>
                    </a:p>
                  </a:txBody>
                  <a:tcPr/>
                </a:tc>
                <a:tc>
                  <a:txBody>
                    <a:bodyPr/>
                    <a:lstStyle/>
                    <a:p>
                      <a:endParaRPr lang="en-US" dirty="0"/>
                    </a:p>
                  </a:txBody>
                  <a:tcPr/>
                </a:tc>
                <a:tc>
                  <a:txBody>
                    <a:bodyPr/>
                    <a:lstStyle/>
                    <a:p>
                      <a:r>
                        <a:rPr lang="en-US" dirty="0" smtClean="0"/>
                        <a:t>IORM for Flash (min</a:t>
                      </a:r>
                      <a:r>
                        <a:rPr lang="en-US" baseline="0" dirty="0" smtClean="0"/>
                        <a:t> &amp; limit)</a:t>
                      </a:r>
                      <a:endParaRPr lang="en-US" dirty="0"/>
                    </a:p>
                  </a:txBody>
                  <a:tcPr/>
                </a:tc>
              </a:tr>
            </a:tbl>
          </a:graphicData>
        </a:graphic>
      </p:graphicFrame>
      <p:sp>
        <p:nvSpPr>
          <p:cNvPr id="8" name="Rectangle 7"/>
          <p:cNvSpPr/>
          <p:nvPr/>
        </p:nvSpPr>
        <p:spPr>
          <a:xfrm>
            <a:off x="0" y="4067857"/>
            <a:ext cx="9144000" cy="1129828"/>
          </a:xfrm>
          <a:prstGeom prst="rect">
            <a:avLst/>
          </a:prstGeom>
          <a:solidFill>
            <a:srgbClr val="99CCFF">
              <a:alpha val="20000"/>
            </a:srgb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IORM architecture </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26</a:t>
            </a:fld>
            <a:endParaRPr lang="en-US" dirty="0"/>
          </a:p>
        </p:txBody>
      </p:sp>
      <p:graphicFrame>
        <p:nvGraphicFramePr>
          <p:cNvPr id="5" name="Table 4"/>
          <p:cNvGraphicFramePr>
            <a:graphicFrameLocks noGrp="1"/>
          </p:cNvGraphicFramePr>
          <p:nvPr/>
        </p:nvGraphicFramePr>
        <p:xfrm>
          <a:off x="231444" y="1396996"/>
          <a:ext cx="8625953" cy="5130483"/>
        </p:xfrm>
        <a:graphic>
          <a:graphicData uri="http://schemas.openxmlformats.org/drawingml/2006/table">
            <a:tbl>
              <a:tblPr/>
              <a:tblGrid>
                <a:gridCol w="1628676"/>
                <a:gridCol w="1065678"/>
                <a:gridCol w="965141"/>
                <a:gridCol w="1447713"/>
                <a:gridCol w="864607"/>
                <a:gridCol w="1628676"/>
                <a:gridCol w="1025462"/>
              </a:tblGrid>
              <a:tr h="168138">
                <a:tc>
                  <a:txBody>
                    <a:bodyPr/>
                    <a:lstStyle/>
                    <a:p>
                      <a:pPr algn="ctr" fontAlgn="b"/>
                      <a:r>
                        <a:rPr lang="en-US" sz="1200" b="1" i="0" u="none" strike="noStrike" dirty="0">
                          <a:solidFill>
                            <a:schemeClr val="accent6"/>
                          </a:solidFill>
                          <a:latin typeface="Calibri"/>
                        </a:rPr>
                        <a:t>Objective</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1" i="0" u="none" strike="noStrike" dirty="0">
                          <a:solidFill>
                            <a:schemeClr val="accent6"/>
                          </a:solidFill>
                          <a:latin typeface="Calibri"/>
                        </a:rPr>
                        <a:t>Category</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1" i="0" u="none" strike="noStrike" dirty="0">
                          <a:solidFill>
                            <a:schemeClr val="accent6"/>
                          </a:solidFill>
                          <a:latin typeface="Calibri"/>
                        </a:rPr>
                        <a:t>Profiles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1" i="0" u="none" strike="noStrike">
                          <a:solidFill>
                            <a:schemeClr val="accent6"/>
                          </a:solidFill>
                          <a:latin typeface="Calibri"/>
                        </a:rPr>
                        <a:t>Inter-DB</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1" i="0" u="none" strike="noStrike" dirty="0" smtClean="0">
                          <a:solidFill>
                            <a:schemeClr val="accent6"/>
                          </a:solidFill>
                          <a:latin typeface="Calibri"/>
                        </a:rPr>
                        <a:t>CDB</a:t>
                      </a:r>
                      <a:endParaRPr lang="en-US" sz="1200" b="1"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1" i="0" u="none" strike="noStrike" dirty="0">
                          <a:solidFill>
                            <a:schemeClr val="accent6"/>
                          </a:solidFill>
                          <a:latin typeface="Calibri"/>
                        </a:rPr>
                        <a:t>DBRM (intra-DB)</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1" i="0" u="none" strike="noStrike">
                          <a:solidFill>
                            <a:schemeClr val="accent6"/>
                          </a:solidFill>
                          <a:latin typeface="Calibri"/>
                        </a:rPr>
                        <a:t>USER/APP</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dirty="0">
                          <a:solidFill>
                            <a:schemeClr val="accent6"/>
                          </a:solidFill>
                          <a:latin typeface="Calibri"/>
                        </a:rPr>
                        <a:t>basic</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gold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cdb1</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73050">
                <a:tc>
                  <a:txBody>
                    <a:bodyPr/>
                    <a:lstStyle/>
                    <a:p>
                      <a:pPr algn="ctr" fontAlgn="b"/>
                      <a:r>
                        <a:rPr lang="en-US" sz="1200" b="0" i="0" u="none" strike="noStrike" dirty="0">
                          <a:solidFill>
                            <a:schemeClr val="accent6"/>
                          </a:solidFill>
                          <a:latin typeface="Calibri"/>
                        </a:rPr>
                        <a:t>high throughput</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pdb1</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dirty="0">
                          <a:solidFill>
                            <a:schemeClr val="accent6"/>
                          </a:solidFill>
                          <a:latin typeface="Calibri"/>
                        </a:rPr>
                        <a:t>balanced</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dw_critical</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oracle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low_latency</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dw_adhoc</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oracle2</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auto</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apps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dirty="0" err="1">
                          <a:solidFill>
                            <a:schemeClr val="accent6"/>
                          </a:solidFill>
                          <a:latin typeface="Calibri"/>
                        </a:rPr>
                        <a:t>oltp</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slob</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pdb2</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dw_critical</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oracle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dw_adhoc</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oracle2</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92723">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apps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oltp</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slob</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pdb3</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dw_critical</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oracle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dw_adhoc</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oracle2</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apps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oltp</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slob</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silver</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dirty="0">
                          <a:solidFill>
                            <a:schemeClr val="accent6"/>
                          </a:solidFill>
                          <a:latin typeface="Calibri"/>
                        </a:rPr>
                        <a:t>cdb2</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pdb4</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76544">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dirty="0" err="1">
                          <a:solidFill>
                            <a:schemeClr val="accent6"/>
                          </a:solidFill>
                          <a:latin typeface="Calibri"/>
                        </a:rPr>
                        <a:t>dw_critical</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oracle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76544">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dirty="0" err="1">
                          <a:solidFill>
                            <a:schemeClr val="accent6"/>
                          </a:solidFill>
                          <a:latin typeface="Calibri"/>
                        </a:rPr>
                        <a:t>dw_adhoc</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oracle2</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apps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dirty="0" err="1">
                          <a:solidFill>
                            <a:schemeClr val="accent6"/>
                          </a:solidFill>
                          <a:latin typeface="Calibri"/>
                        </a:rPr>
                        <a:t>oltp</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slob</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bronze</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noncdb</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dirty="0" err="1">
                          <a:solidFill>
                            <a:schemeClr val="accent6"/>
                          </a:solidFill>
                          <a:latin typeface="Calibri"/>
                        </a:rPr>
                        <a:t>dw_critical</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oracle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dirty="0" err="1">
                          <a:solidFill>
                            <a:schemeClr val="accent6"/>
                          </a:solidFill>
                          <a:latin typeface="Calibri"/>
                        </a:rPr>
                        <a:t>dw_adhoc</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dirty="0">
                          <a:solidFill>
                            <a:schemeClr val="accent6"/>
                          </a:solidFill>
                          <a:latin typeface="Calibri"/>
                        </a:rPr>
                        <a:t>oracle2</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apps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dirty="0" err="1">
                          <a:solidFill>
                            <a:schemeClr val="accent6"/>
                          </a:solidFill>
                          <a:latin typeface="Calibri"/>
                        </a:rPr>
                        <a:t>oltp</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dirty="0">
                          <a:solidFill>
                            <a:schemeClr val="accent6"/>
                          </a:solidFill>
                          <a:latin typeface="Calibri"/>
                        </a:rPr>
                        <a:t>slob</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DEFAULT</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OTHER (demo)</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or DEFAULT</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dw_critical</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dirty="0">
                          <a:solidFill>
                            <a:schemeClr val="accent6"/>
                          </a:solidFill>
                          <a:latin typeface="Calibri"/>
                        </a:rPr>
                        <a:t>oracle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dw_adhoc</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dirty="0">
                          <a:solidFill>
                            <a:schemeClr val="accent6"/>
                          </a:solidFill>
                          <a:latin typeface="Calibri"/>
                        </a:rPr>
                        <a:t>oracle2</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apps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dirty="0"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oltp</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dirty="0">
                          <a:solidFill>
                            <a:schemeClr val="accent6"/>
                          </a:solidFill>
                          <a:latin typeface="Calibri"/>
                        </a:rPr>
                        <a:t>slob</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IORM, CDB, PDB, CG</a:t>
            </a:r>
            <a:endParaRPr lang="en-US" sz="30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27</a:t>
            </a:fld>
            <a:endParaRPr lang="en-US" dirty="0"/>
          </a:p>
        </p:txBody>
      </p:sp>
      <p:graphicFrame>
        <p:nvGraphicFramePr>
          <p:cNvPr id="21" name="Table 20"/>
          <p:cNvGraphicFramePr>
            <a:graphicFrameLocks noGrp="1"/>
          </p:cNvGraphicFramePr>
          <p:nvPr/>
        </p:nvGraphicFramePr>
        <p:xfrm>
          <a:off x="149556" y="2203042"/>
          <a:ext cx="8877299" cy="2895388"/>
        </p:xfrm>
        <a:graphic>
          <a:graphicData uri="http://schemas.openxmlformats.org/drawingml/2006/table">
            <a:tbl>
              <a:tblPr/>
              <a:tblGrid>
                <a:gridCol w="827585"/>
                <a:gridCol w="538893"/>
                <a:gridCol w="461908"/>
                <a:gridCol w="627906"/>
                <a:gridCol w="519647"/>
                <a:gridCol w="534081"/>
                <a:gridCol w="461908"/>
                <a:gridCol w="656776"/>
                <a:gridCol w="587008"/>
                <a:gridCol w="596632"/>
                <a:gridCol w="461908"/>
                <a:gridCol w="656776"/>
                <a:gridCol w="599037"/>
                <a:gridCol w="798717"/>
                <a:gridCol w="548517"/>
              </a:tblGrid>
              <a:tr h="160855">
                <a:tc>
                  <a:txBody>
                    <a:bodyPr/>
                    <a:lstStyle/>
                    <a:p>
                      <a:pPr algn="ctr" fontAlgn="b"/>
                      <a:r>
                        <a:rPr lang="en-US" sz="900" b="1" i="0" u="none" strike="noStrike" dirty="0">
                          <a:solidFill>
                            <a:schemeClr val="accent6"/>
                          </a:solidFill>
                          <a:latin typeface="Calibri"/>
                        </a:rPr>
                        <a:t>IORM Profiles</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gridSpan="3">
                  <a:txBody>
                    <a:bodyPr/>
                    <a:lstStyle/>
                    <a:p>
                      <a:pPr algn="ctr" fontAlgn="b"/>
                      <a:r>
                        <a:rPr lang="en-US" sz="900" b="1" i="0" u="none" strike="noStrike">
                          <a:solidFill>
                            <a:schemeClr val="accent6"/>
                          </a:solidFill>
                          <a:latin typeface="Calibri"/>
                        </a:rPr>
                        <a:t>CDB1 database - CDB Plan</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a:txBody>
                    <a:bodyPr/>
                    <a:lstStyle/>
                    <a:p>
                      <a:pPr algn="ctr" fontAlgn="b"/>
                      <a:r>
                        <a:rPr lang="en-US" sz="900" b="0" i="0" u="none" strike="noStrike" dirty="0">
                          <a:solidFill>
                            <a:schemeClr val="accent6"/>
                          </a:solidFill>
                          <a:latin typeface="Calibri"/>
                        </a:rPr>
                        <a:t> </a:t>
                      </a:r>
                    </a:p>
                  </a:txBody>
                  <a:tcPr marL="0" marR="0" marT="0" marB="0" anchor="ctr">
                    <a:lnL>
                      <a:noFill/>
                    </a:lnL>
                    <a:lnR>
                      <a:noFill/>
                    </a:lnR>
                    <a:lnT>
                      <a:noFill/>
                    </a:lnT>
                    <a:lnB>
                      <a:noFill/>
                    </a:lnB>
                    <a:solidFill>
                      <a:srgbClr val="FFFFFF"/>
                    </a:solidFill>
                  </a:tcPr>
                </a:tc>
                <a:tc gridSpan="3">
                  <a:txBody>
                    <a:bodyPr/>
                    <a:lstStyle/>
                    <a:p>
                      <a:pPr algn="ctr" fontAlgn="b"/>
                      <a:r>
                        <a:rPr lang="en-US" sz="900" b="1" i="0" u="none" strike="noStrike" dirty="0">
                          <a:solidFill>
                            <a:schemeClr val="accent6"/>
                          </a:solidFill>
                          <a:latin typeface="Calibri"/>
                        </a:rPr>
                        <a:t>pdb1 - </a:t>
                      </a:r>
                      <a:r>
                        <a:rPr lang="en-US" sz="900" b="1" i="0" u="none" strike="noStrike" dirty="0" err="1">
                          <a:solidFill>
                            <a:schemeClr val="accent6"/>
                          </a:solidFill>
                          <a:latin typeface="Calibri"/>
                        </a:rPr>
                        <a:t>Intradatabase</a:t>
                      </a:r>
                      <a:r>
                        <a:rPr lang="en-US" sz="900" b="1" i="0" u="none" strike="noStrike" dirty="0">
                          <a:solidFill>
                            <a:schemeClr val="accent6"/>
                          </a:solidFill>
                          <a:latin typeface="Calibri"/>
                        </a:rPr>
                        <a:t> Plan</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gridSpan="2">
                  <a:txBody>
                    <a:bodyPr/>
                    <a:lstStyle/>
                    <a:p>
                      <a:pPr algn="ctr" fontAlgn="b"/>
                      <a:r>
                        <a:rPr lang="en-US" sz="900" b="1" i="0" u="none" strike="noStrike">
                          <a:solidFill>
                            <a:schemeClr val="accent6"/>
                          </a:solidFill>
                          <a:latin typeface="Calibri"/>
                        </a:rPr>
                        <a:t>End Pct% Allocation</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r>
              <a:tr h="321709">
                <a:tc>
                  <a:txBody>
                    <a:bodyPr/>
                    <a:lstStyle/>
                    <a:p>
                      <a:pPr algn="ctr" fontAlgn="ctr"/>
                      <a:r>
                        <a:rPr lang="en-US" sz="900" b="0" i="0" u="none" strike="noStrike" dirty="0">
                          <a:solidFill>
                            <a:schemeClr val="accent6"/>
                          </a:solidFill>
                          <a:latin typeface="Calibri"/>
                        </a:rPr>
                        <a:t>Database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sz="900" b="0" i="0" u="none" strike="noStrike" dirty="0">
                          <a:solidFill>
                            <a:schemeClr val="accent6"/>
                          </a:solidFill>
                          <a:latin typeface="Calibri"/>
                        </a:rPr>
                        <a:t>PROFILE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sz="900" b="0" i="0" u="none" strike="noStrike" dirty="0">
                          <a:solidFill>
                            <a:schemeClr val="accent6"/>
                          </a:solidFill>
                          <a:latin typeface="Calibri"/>
                        </a:rPr>
                        <a:t>SHARES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sz="900" b="0" i="0" u="none" strike="noStrike" dirty="0">
                          <a:solidFill>
                            <a:schemeClr val="accent6"/>
                          </a:solidFill>
                          <a:latin typeface="Calibri"/>
                        </a:rPr>
                        <a:t>Guaranteed</a:t>
                      </a:r>
                      <a:br>
                        <a:rPr lang="en-US" sz="900" b="0" i="0" u="none" strike="noStrike" dirty="0">
                          <a:solidFill>
                            <a:schemeClr val="accent6"/>
                          </a:solidFill>
                          <a:latin typeface="Calibri"/>
                        </a:rPr>
                      </a:br>
                      <a:r>
                        <a:rPr lang="en-US" sz="900" b="0" i="0" u="none" strike="noStrike" dirty="0" smtClean="0">
                          <a:solidFill>
                            <a:schemeClr val="accent6"/>
                          </a:solidFill>
                          <a:latin typeface="Calibri"/>
                        </a:rPr>
                        <a:t>IO</a:t>
                      </a:r>
                      <a:endParaRPr lang="en-US" sz="900" b="0" i="0" u="none" strike="noStrike" dirty="0">
                        <a:solidFill>
                          <a:schemeClr val="accent6"/>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sz="900" b="0" i="0" u="none" strike="noStrike" dirty="0">
                          <a:solidFill>
                            <a:schemeClr val="accent6"/>
                          </a:solidFill>
                          <a:latin typeface="Calibri"/>
                        </a:rPr>
                        <a:t>PDB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sz="900" b="0" i="0" u="none" strike="noStrike" dirty="0">
                          <a:solidFill>
                            <a:schemeClr val="accent6"/>
                          </a:solidFill>
                          <a:latin typeface="Calibri"/>
                        </a:rPr>
                        <a:t>SHARES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900" b="0" i="0" u="none" strike="noStrike" dirty="0" err="1">
                          <a:solidFill>
                            <a:schemeClr val="accent6"/>
                          </a:solidFill>
                          <a:latin typeface="Calibri"/>
                        </a:rPr>
                        <a:t>Gueranteed</a:t>
                      </a:r>
                      <a:r>
                        <a:rPr lang="en-US" sz="900" b="0" i="0" u="none" strike="noStrike" dirty="0">
                          <a:solidFill>
                            <a:schemeClr val="accent6"/>
                          </a:solidFill>
                          <a:latin typeface="Calibri"/>
                        </a:rPr>
                        <a:t/>
                      </a:r>
                      <a:br>
                        <a:rPr lang="en-US" sz="900" b="0" i="0" u="none" strike="noStrike" dirty="0">
                          <a:solidFill>
                            <a:schemeClr val="accent6"/>
                          </a:solidFill>
                          <a:latin typeface="Calibri"/>
                        </a:rPr>
                      </a:br>
                      <a:r>
                        <a:rPr lang="en-US" sz="900" b="0" i="0" u="none" strike="noStrike" dirty="0" smtClean="0">
                          <a:solidFill>
                            <a:schemeClr val="accent6"/>
                          </a:solidFill>
                          <a:latin typeface="Calibri"/>
                        </a:rPr>
                        <a:t>CPU/IO</a:t>
                      </a:r>
                      <a:endParaRPr lang="en-US" sz="900" b="0" i="0" u="none" strike="noStrike" dirty="0">
                        <a:solidFill>
                          <a:schemeClr val="accent6"/>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Consumer </a:t>
                      </a:r>
                      <a:br>
                        <a:rPr lang="en-US" sz="900" b="0" i="0" u="none" strike="noStrike" dirty="0">
                          <a:solidFill>
                            <a:schemeClr val="accent6"/>
                          </a:solidFill>
                          <a:latin typeface="Calibri"/>
                        </a:rPr>
                      </a:br>
                      <a:r>
                        <a:rPr lang="en-US" sz="900" b="0" i="0" u="none" strike="noStrike" dirty="0">
                          <a:solidFill>
                            <a:schemeClr val="accent6"/>
                          </a:solidFill>
                          <a:latin typeface="Calibri"/>
                        </a:rPr>
                        <a:t>Group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900" b="0" i="0" u="none" strike="noStrike" dirty="0">
                          <a:solidFill>
                            <a:schemeClr val="accent6"/>
                          </a:solidFill>
                          <a:latin typeface="Calibri"/>
                        </a:rPr>
                        <a:t>SHARES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900" b="0" i="0" u="none" strike="noStrike" dirty="0">
                          <a:solidFill>
                            <a:schemeClr val="accent6"/>
                          </a:solidFill>
                          <a:latin typeface="Calibri"/>
                        </a:rPr>
                        <a:t>Guaranteed</a:t>
                      </a:r>
                      <a:br>
                        <a:rPr lang="en-US" sz="900" b="0" i="0" u="none" strike="noStrike" dirty="0">
                          <a:solidFill>
                            <a:schemeClr val="accent6"/>
                          </a:solidFill>
                          <a:latin typeface="Calibri"/>
                        </a:rPr>
                      </a:br>
                      <a:r>
                        <a:rPr lang="en-US" sz="900" b="0" i="0" u="none" strike="noStrike" dirty="0" smtClean="0">
                          <a:solidFill>
                            <a:schemeClr val="accent6"/>
                          </a:solidFill>
                          <a:latin typeface="Calibri"/>
                        </a:rPr>
                        <a:t>CPU/IO</a:t>
                      </a:r>
                      <a:endParaRPr lang="en-US" sz="900" b="0" i="0" u="none" strike="noStrike" dirty="0">
                        <a:solidFill>
                          <a:schemeClr val="accent6"/>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Consumer </a:t>
                      </a:r>
                      <a:br>
                        <a:rPr lang="en-US" sz="900" b="0" i="0" u="none" strike="noStrike" dirty="0">
                          <a:solidFill>
                            <a:schemeClr val="accent6"/>
                          </a:solidFill>
                          <a:latin typeface="Calibri"/>
                        </a:rPr>
                      </a:br>
                      <a:r>
                        <a:rPr lang="en-US" sz="900" b="0" i="0" u="none" strike="noStrike" dirty="0">
                          <a:solidFill>
                            <a:schemeClr val="accent6"/>
                          </a:solidFill>
                          <a:latin typeface="Calibri"/>
                        </a:rPr>
                        <a:t>Group or DB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900" b="0" i="0" u="none" strike="noStrike" dirty="0">
                          <a:solidFill>
                            <a:schemeClr val="accent6"/>
                          </a:solidFill>
                          <a:latin typeface="Calibri"/>
                        </a:rPr>
                        <a:t>End Pct%</a:t>
                      </a:r>
                      <a:br>
                        <a:rPr lang="en-US" sz="900" b="0" i="0" u="none" strike="noStrike" dirty="0">
                          <a:solidFill>
                            <a:schemeClr val="accent6"/>
                          </a:solidFill>
                          <a:latin typeface="Calibri"/>
                        </a:rPr>
                      </a:br>
                      <a:r>
                        <a:rPr lang="en-US" sz="900" b="0" i="0" u="none" strike="noStrike" dirty="0">
                          <a:solidFill>
                            <a:schemeClr val="accent6"/>
                          </a:solidFill>
                          <a:latin typeface="Calibri"/>
                        </a:rPr>
                        <a:t>Allocation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r>
              <a:tr h="160855">
                <a:tc>
                  <a:txBody>
                    <a:bodyPr/>
                    <a:lstStyle/>
                    <a:p>
                      <a:pPr algn="ctr" fontAlgn="b"/>
                      <a:r>
                        <a:rPr lang="en-US" sz="900" b="0" i="0" u="none" strike="noStrike" dirty="0">
                          <a:solidFill>
                            <a:schemeClr val="accent6"/>
                          </a:solidFill>
                          <a:latin typeface="Calibri"/>
                        </a:rPr>
                        <a:t>CDB1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dirty="0">
                          <a:solidFill>
                            <a:schemeClr val="accent6"/>
                          </a:solidFill>
                          <a:latin typeface="Calibri"/>
                        </a:rPr>
                        <a:t>GOLD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dirty="0">
                          <a:solidFill>
                            <a:schemeClr val="accent6"/>
                          </a:solidFill>
                          <a:latin typeface="Calibri"/>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dirty="0">
                          <a:solidFill>
                            <a:schemeClr val="accent6"/>
                          </a:solidFill>
                          <a:latin typeface="Calibri"/>
                        </a:rPr>
                        <a:t>62.5%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pdb1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dirty="0">
                          <a:solidFill>
                            <a:schemeClr val="accent6"/>
                          </a:solidFill>
                          <a:latin typeface="Calibri"/>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dirty="0">
                          <a:solidFill>
                            <a:schemeClr val="accent6"/>
                          </a:solidFill>
                          <a:latin typeface="Calibri"/>
                        </a:rPr>
                        <a:t>50.0%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APPS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dirty="0">
                          <a:solidFill>
                            <a:schemeClr val="accent6"/>
                          </a:solidFill>
                          <a:latin typeface="Calibri"/>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a:solidFill>
                            <a:schemeClr val="accent6"/>
                          </a:solidFill>
                          <a:latin typeface="Calibri"/>
                        </a:rPr>
                        <a:t>60.0%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pdb1 - APPS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a:solidFill>
                            <a:schemeClr val="accent6"/>
                          </a:solidFill>
                          <a:latin typeface="Calibri"/>
                        </a:rPr>
                        <a:t>18.8%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r>
              <a:tr h="160855">
                <a:tc>
                  <a:txBody>
                    <a:bodyPr/>
                    <a:lstStyle/>
                    <a:p>
                      <a:pPr algn="ctr" fontAlgn="b"/>
                      <a:r>
                        <a:rPr lang="en-US" sz="900" b="0" i="0" u="none" strike="noStrike" dirty="0">
                          <a:solidFill>
                            <a:schemeClr val="accent6"/>
                          </a:solidFill>
                          <a:latin typeface="Calibri"/>
                        </a:rPr>
                        <a:t>NONCDB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900" b="0" i="0" u="none" strike="noStrike" dirty="0">
                          <a:solidFill>
                            <a:schemeClr val="accent6"/>
                          </a:solidFill>
                          <a:latin typeface="Calibri"/>
                        </a:rPr>
                        <a:t>BRONZE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900" b="0" i="0" u="none" strike="noStrike" dirty="0">
                          <a:solidFill>
                            <a:schemeClr val="accent6"/>
                          </a:solidFill>
                          <a:latin typeface="Calibri"/>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900" b="0" i="0" u="none" strike="noStrike" dirty="0">
                          <a:solidFill>
                            <a:schemeClr val="accent6"/>
                          </a:solidFill>
                          <a:latin typeface="Calibri"/>
                        </a:rPr>
                        <a:t>25.0%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pdb2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dirty="0">
                          <a:solidFill>
                            <a:schemeClr val="accent6"/>
                          </a:solidFill>
                          <a:latin typeface="Calibri"/>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dirty="0">
                          <a:solidFill>
                            <a:schemeClr val="accent6"/>
                          </a:solidFill>
                          <a:latin typeface="Calibri"/>
                        </a:rPr>
                        <a:t>50.0%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chemeClr val="accent6"/>
                          </a:solidFill>
                          <a:latin typeface="Calibri"/>
                        </a:rPr>
                        <a:t>REPORTS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dirty="0">
                          <a:solidFill>
                            <a:schemeClr val="accent6"/>
                          </a:solidFill>
                          <a:latin typeface="Calibri"/>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dirty="0">
                          <a:solidFill>
                            <a:schemeClr val="accent6"/>
                          </a:solidFill>
                          <a:latin typeface="Calibri"/>
                        </a:rPr>
                        <a:t>20.0%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pdb1 - REPORTS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a:solidFill>
                            <a:schemeClr val="accent6"/>
                          </a:solidFill>
                          <a:latin typeface="Calibri"/>
                        </a:rPr>
                        <a:t>6.3%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r>
              <a:tr h="160855">
                <a:tc>
                  <a:txBody>
                    <a:bodyPr/>
                    <a:lstStyle/>
                    <a:p>
                      <a:pPr algn="ctr" fontAlgn="b"/>
                      <a:r>
                        <a:rPr lang="en-US" sz="900" b="0" i="0" u="none" strike="noStrike" dirty="0">
                          <a:solidFill>
                            <a:schemeClr val="accent6"/>
                          </a:solidFill>
                          <a:latin typeface="Calibri"/>
                        </a:rPr>
                        <a:t>DEMO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b"/>
                      <a:r>
                        <a:rPr lang="en-US" sz="900" b="0" i="0" u="none" strike="noStrike" dirty="0">
                          <a:solidFill>
                            <a:schemeClr val="accent6"/>
                          </a:solidFill>
                          <a:latin typeface="Calibri"/>
                        </a:rPr>
                        <a:t>(DEFAULT)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b"/>
                      <a:r>
                        <a:rPr lang="en-US" sz="900" b="0" i="0" u="none" strike="noStrike" dirty="0">
                          <a:solidFill>
                            <a:schemeClr val="accent6"/>
                          </a:solidFill>
                          <a:latin typeface="Calibri"/>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b"/>
                      <a:r>
                        <a:rPr lang="en-US" sz="900" b="0" i="0" u="none" strike="noStrike" dirty="0">
                          <a:solidFill>
                            <a:schemeClr val="accent6"/>
                          </a:solidFill>
                          <a:latin typeface="Calibri"/>
                        </a:rPr>
                        <a:t>12.5%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chemeClr val="accent6"/>
                          </a:solidFill>
                          <a:latin typeface="Calibri"/>
                        </a:rPr>
                        <a:t>MAINT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a:solidFill>
                            <a:schemeClr val="accent6"/>
                          </a:solidFill>
                          <a:latin typeface="Calibri"/>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dirty="0">
                          <a:solidFill>
                            <a:schemeClr val="accent6"/>
                          </a:solidFill>
                          <a:latin typeface="Calibri"/>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pdb1 - MAINT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dirty="0">
                          <a:solidFill>
                            <a:schemeClr val="accent6"/>
                          </a:solidFill>
                          <a:latin typeface="Calibri"/>
                        </a:rPr>
                        <a:t>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r>
              <a:tr h="160855">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chemeClr val="accent6"/>
                          </a:solidFill>
                          <a:latin typeface="Calibri"/>
                        </a:rPr>
                        <a:t>OTHERS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a:solidFill>
                            <a:schemeClr val="accent6"/>
                          </a:solidFill>
                          <a:latin typeface="Calibri"/>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dirty="0">
                          <a:solidFill>
                            <a:schemeClr val="accent6"/>
                          </a:solidFill>
                          <a:latin typeface="Calibri"/>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chemeClr val="accent6"/>
                          </a:solidFill>
                          <a:latin typeface="Calibri"/>
                        </a:rPr>
                        <a:t>pdb1 - OTHERS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dirty="0">
                          <a:solidFill>
                            <a:schemeClr val="accent6"/>
                          </a:solidFill>
                          <a:latin typeface="Calibri"/>
                        </a:rPr>
                        <a:t>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r>
              <a:tr h="160855">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endParaRPr lang="en-US" sz="900" b="0" i="0" u="none" strike="noStrike">
                        <a:solidFill>
                          <a:schemeClr val="accent6"/>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chemeClr val="accent6"/>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55">
                <a:tc>
                  <a:txBody>
                    <a:bodyPr/>
                    <a:lstStyle/>
                    <a:p>
                      <a:pPr algn="ctr" fontAlgn="b"/>
                      <a:r>
                        <a:rPr lang="en-US" sz="900" b="0" i="0" u="none" strike="noStrike" dirty="0">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gridSpan="3">
                  <a:txBody>
                    <a:bodyPr/>
                    <a:lstStyle/>
                    <a:p>
                      <a:pPr algn="ctr" fontAlgn="b"/>
                      <a:r>
                        <a:rPr lang="en-US" sz="900" b="1" i="0" u="none" strike="noStrike">
                          <a:solidFill>
                            <a:schemeClr val="accent6"/>
                          </a:solidFill>
                          <a:latin typeface="Calibri"/>
                        </a:rPr>
                        <a:t>pdb2 - Intradatabase Plan</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a:txBody>
                    <a:bodyPr/>
                    <a:lstStyle/>
                    <a:p>
                      <a:pPr algn="ctr" fontAlgn="b"/>
                      <a:r>
                        <a:rPr lang="en-US" sz="900" b="0" i="0" u="none" strike="noStrike">
                          <a:solidFill>
                            <a:schemeClr val="accent6"/>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pdb2 - APPS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a:solidFill>
                            <a:schemeClr val="accent6"/>
                          </a:solidFill>
                          <a:latin typeface="Calibri"/>
                        </a:rPr>
                        <a:t>18.8%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321709">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Consumer </a:t>
                      </a:r>
                      <a:br>
                        <a:rPr lang="en-US" sz="900" b="0" i="0" u="none" strike="noStrike" dirty="0">
                          <a:solidFill>
                            <a:schemeClr val="accent6"/>
                          </a:solidFill>
                          <a:latin typeface="Calibri"/>
                        </a:rPr>
                      </a:br>
                      <a:r>
                        <a:rPr lang="en-US" sz="900" b="0" i="0" u="none" strike="noStrike" dirty="0">
                          <a:solidFill>
                            <a:schemeClr val="accent6"/>
                          </a:solidFill>
                          <a:latin typeface="Calibri"/>
                        </a:rPr>
                        <a:t>Group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900" b="0" i="0" u="none" strike="noStrike" dirty="0">
                          <a:solidFill>
                            <a:schemeClr val="accent6"/>
                          </a:solidFill>
                          <a:latin typeface="Calibri"/>
                        </a:rPr>
                        <a:t>SHARES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900" b="0" i="0" u="none" strike="noStrike" dirty="0">
                          <a:solidFill>
                            <a:schemeClr val="accent6"/>
                          </a:solidFill>
                          <a:latin typeface="Calibri"/>
                        </a:rPr>
                        <a:t>Guaranteed</a:t>
                      </a:r>
                      <a:br>
                        <a:rPr lang="en-US" sz="900" b="0" i="0" u="none" strike="noStrike" dirty="0">
                          <a:solidFill>
                            <a:schemeClr val="accent6"/>
                          </a:solidFill>
                          <a:latin typeface="Calibri"/>
                        </a:rPr>
                      </a:br>
                      <a:r>
                        <a:rPr lang="en-US" sz="900" b="0" i="0" u="none" strike="noStrike" dirty="0" smtClean="0">
                          <a:solidFill>
                            <a:schemeClr val="accent6"/>
                          </a:solidFill>
                          <a:latin typeface="Calibri"/>
                        </a:rPr>
                        <a:t>CPU/IO</a:t>
                      </a:r>
                      <a:endParaRPr lang="en-US" sz="900" b="0" i="0" u="none" strike="noStrike" dirty="0">
                        <a:solidFill>
                          <a:schemeClr val="accent6"/>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pdb2 - REPORTS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dirty="0">
                          <a:solidFill>
                            <a:schemeClr val="accent6"/>
                          </a:solidFill>
                          <a:latin typeface="Calibri"/>
                        </a:rPr>
                        <a:t>6.3%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160855">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APPS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dirty="0">
                          <a:solidFill>
                            <a:schemeClr val="accent6"/>
                          </a:solidFill>
                          <a:latin typeface="Calibri"/>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dirty="0">
                          <a:solidFill>
                            <a:schemeClr val="accent6"/>
                          </a:solidFill>
                          <a:latin typeface="Calibri"/>
                        </a:rPr>
                        <a:t>60.0%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chemeClr val="accent6"/>
                          </a:solidFill>
                          <a:latin typeface="Calibri"/>
                        </a:rPr>
                        <a:t>pdb2 - MAINT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dirty="0">
                          <a:solidFill>
                            <a:schemeClr val="accent6"/>
                          </a:solidFill>
                          <a:latin typeface="Calibri"/>
                        </a:rPr>
                        <a:t>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160855">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chemeClr val="accent6"/>
                          </a:solidFill>
                          <a:latin typeface="Calibri"/>
                        </a:rPr>
                        <a:t>REPORTS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a:solidFill>
                            <a:schemeClr val="accent6"/>
                          </a:solidFill>
                          <a:latin typeface="Calibri"/>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dirty="0">
                          <a:solidFill>
                            <a:schemeClr val="accent6"/>
                          </a:solidFill>
                          <a:latin typeface="Calibri"/>
                        </a:rPr>
                        <a:t>20.0%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chemeClr val="accent6"/>
                          </a:solidFill>
                          <a:latin typeface="Calibri"/>
                        </a:rPr>
                        <a:t>pdb2 - OTHERS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dirty="0">
                          <a:solidFill>
                            <a:schemeClr val="accent6"/>
                          </a:solidFill>
                          <a:latin typeface="Calibri"/>
                        </a:rPr>
                        <a:t>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160855">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chemeClr val="accent6"/>
                          </a:solidFill>
                          <a:latin typeface="Calibri"/>
                        </a:rPr>
                        <a:t>MAINT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a:solidFill>
                            <a:schemeClr val="accent6"/>
                          </a:solidFill>
                          <a:latin typeface="Calibri"/>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dirty="0">
                          <a:solidFill>
                            <a:schemeClr val="accent6"/>
                          </a:solidFill>
                          <a:latin typeface="Calibri"/>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endParaRPr lang="en-US" sz="900" b="0" i="0" u="none" strike="noStrike">
                        <a:solidFill>
                          <a:schemeClr val="accent6"/>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chemeClr val="accent6"/>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55">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chemeClr val="accent6"/>
                          </a:solidFill>
                          <a:latin typeface="Calibri"/>
                        </a:rPr>
                        <a:t>OTHERS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a:solidFill>
                            <a:schemeClr val="accent6"/>
                          </a:solidFill>
                          <a:latin typeface="Calibri"/>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dirty="0">
                          <a:solidFill>
                            <a:schemeClr val="accent6"/>
                          </a:solidFill>
                          <a:latin typeface="Calibri"/>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NONCDB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900" b="0" i="0" u="none" strike="noStrike" dirty="0">
                          <a:solidFill>
                            <a:schemeClr val="accent6"/>
                          </a:solidFill>
                          <a:latin typeface="Calibri"/>
                        </a:rPr>
                        <a:t>25.0%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r>
              <a:tr h="160855">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DEMO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b"/>
                      <a:r>
                        <a:rPr lang="en-US" sz="900" b="0" i="0" u="none" strike="noStrike" dirty="0">
                          <a:solidFill>
                            <a:schemeClr val="accent6"/>
                          </a:solidFill>
                          <a:latin typeface="Calibri"/>
                        </a:rPr>
                        <a:t>12.5%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r>
              <a:tr h="160855">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endParaRPr lang="en-US" sz="900" b="0" i="0" u="none" strike="noStrike">
                        <a:solidFill>
                          <a:schemeClr val="accent6"/>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r>
              <a:tr h="160855">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1" i="0" u="none" strike="noStrike">
                          <a:solidFill>
                            <a:schemeClr val="accent6"/>
                          </a:solidFill>
                          <a:latin typeface="Calibri"/>
                        </a:rPr>
                        <a:t>TOTAL</a:t>
                      </a:r>
                    </a:p>
                  </a:txBody>
                  <a:tcPr marL="0" marR="0" marT="0" marB="0" anchor="ctr">
                    <a:lnL>
                      <a:noFill/>
                    </a:lnL>
                    <a:lnR>
                      <a:noFill/>
                    </a:lnR>
                    <a:lnT>
                      <a:noFill/>
                    </a:lnT>
                    <a:lnB>
                      <a:noFill/>
                    </a:lnB>
                    <a:solidFill>
                      <a:srgbClr val="FFFFFF"/>
                    </a:solidFill>
                  </a:tcPr>
                </a:tc>
                <a:tc>
                  <a:txBody>
                    <a:bodyPr/>
                    <a:lstStyle/>
                    <a:p>
                      <a:pPr algn="ctr" fontAlgn="b"/>
                      <a:r>
                        <a:rPr lang="en-US" sz="900" b="1" i="0" u="sng" strike="noStrike" dirty="0">
                          <a:solidFill>
                            <a:schemeClr val="accent6"/>
                          </a:solidFill>
                          <a:latin typeface="Calibri"/>
                        </a:rPr>
                        <a:t>100.0%</a:t>
                      </a:r>
                    </a:p>
                  </a:txBody>
                  <a:tcPr marL="0" marR="0" marT="0" marB="0" anchor="ctr">
                    <a:lnL>
                      <a:noFill/>
                    </a:lnL>
                    <a:lnR>
                      <a:noFill/>
                    </a:lnR>
                    <a:lnT>
                      <a:noFill/>
                    </a:lnT>
                    <a:lnB>
                      <a:noFill/>
                    </a:lnB>
                    <a:solidFill>
                      <a:srgbClr val="FFFFFF"/>
                    </a:solidFill>
                  </a:tcPr>
                </a:tc>
              </a:tr>
            </a:tbl>
          </a:graphicData>
        </a:graphic>
      </p:graphicFrame>
      <p:cxnSp>
        <p:nvCxnSpPr>
          <p:cNvPr id="24" name="Straight Arrow Connector 23"/>
          <p:cNvCxnSpPr/>
          <p:nvPr/>
        </p:nvCxnSpPr>
        <p:spPr>
          <a:xfrm flipV="1">
            <a:off x="2609850" y="2543175"/>
            <a:ext cx="523875" cy="2190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4772025" y="2543175"/>
            <a:ext cx="600075" cy="2190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772025" y="2933700"/>
            <a:ext cx="600075" cy="7048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096125" y="2543175"/>
            <a:ext cx="571500" cy="390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7096125" y="3638550"/>
            <a:ext cx="571500" cy="161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6915150" y="4600575"/>
            <a:ext cx="742950" cy="2381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Curved Connector 44"/>
          <p:cNvCxnSpPr/>
          <p:nvPr/>
        </p:nvCxnSpPr>
        <p:spPr>
          <a:xfrm>
            <a:off x="2609850" y="3009900"/>
            <a:ext cx="1714500" cy="1666875"/>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324350" y="4676775"/>
            <a:ext cx="2600325" cy="161925"/>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IORM directives matrix</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28</a:t>
            </a:fld>
            <a:endParaRPr lang="en-US" dirty="0"/>
          </a:p>
        </p:txBody>
      </p:sp>
      <p:graphicFrame>
        <p:nvGraphicFramePr>
          <p:cNvPr id="5" name="Table 4"/>
          <p:cNvGraphicFramePr>
            <a:graphicFrameLocks noGrp="1"/>
          </p:cNvGraphicFramePr>
          <p:nvPr/>
        </p:nvGraphicFramePr>
        <p:xfrm>
          <a:off x="231443" y="1805747"/>
          <a:ext cx="8639603" cy="3520440"/>
        </p:xfrm>
        <a:graphic>
          <a:graphicData uri="http://schemas.openxmlformats.org/drawingml/2006/table">
            <a:tbl>
              <a:tblPr/>
              <a:tblGrid>
                <a:gridCol w="737519"/>
                <a:gridCol w="575014"/>
                <a:gridCol w="662517"/>
                <a:gridCol w="475012"/>
                <a:gridCol w="515638"/>
                <a:gridCol w="500014"/>
                <a:gridCol w="650018"/>
                <a:gridCol w="625017"/>
                <a:gridCol w="875023"/>
                <a:gridCol w="1012526"/>
                <a:gridCol w="450010"/>
                <a:gridCol w="600015"/>
                <a:gridCol w="537514"/>
                <a:gridCol w="423766"/>
              </a:tblGrid>
              <a:tr h="140175">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level</a:t>
                      </a: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allocation</a:t>
                      </a: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shares</a:t>
                      </a: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limit </a:t>
                      </a:r>
                      <a:r>
                        <a:rPr lang="en-US" sz="1100" b="1" i="0" u="none" strike="noStrike" baseline="-25000">
                          <a:solidFill>
                            <a:srgbClr val="000000"/>
                          </a:solidFill>
                          <a:latin typeface="Calibri"/>
                        </a:rPr>
                        <a:t>1</a:t>
                      </a:r>
                      <a:endParaRPr lang="en-US" sz="1100" b="1" i="0" u="none" strike="noStrike">
                        <a:solidFill>
                          <a:srgbClr val="000000"/>
                        </a:solidFill>
                        <a:latin typeface="Calibri"/>
                      </a:endParaRP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role </a:t>
                      </a:r>
                      <a:r>
                        <a:rPr lang="en-US" sz="1100" b="1" i="0" u="none" strike="noStrike" baseline="-25000">
                          <a:solidFill>
                            <a:srgbClr val="000000"/>
                          </a:solidFill>
                          <a:latin typeface="Calibri"/>
                        </a:rPr>
                        <a:t>2</a:t>
                      </a:r>
                      <a:endParaRPr lang="en-US" sz="1100" b="1" i="0" u="none" strike="noStrike">
                        <a:solidFill>
                          <a:srgbClr val="000000"/>
                        </a:solidFill>
                        <a:latin typeface="Calibri"/>
                      </a:endParaRP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flashcache</a:t>
                      </a: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flashlog</a:t>
                      </a: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flashcachemin</a:t>
                      </a: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flashcachelimit</a:t>
                      </a: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type</a:t>
                      </a: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DEFAULT</a:t>
                      </a: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OTHER</a:t>
                      </a: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PDB</a:t>
                      </a:r>
                    </a:p>
                  </a:txBody>
                  <a:tcPr marL="0" marR="0" marT="0" marB="0" anchor="ctr">
                    <a:lnL>
                      <a:noFill/>
                    </a:lnL>
                    <a:lnR>
                      <a:noFill/>
                    </a:lnR>
                    <a:lnT>
                      <a:noFill/>
                    </a:lnT>
                    <a:lnB>
                      <a:noFill/>
                    </a:lnB>
                    <a:solidFill>
                      <a:srgbClr val="C5D9F1"/>
                    </a:solidFill>
                  </a:tcPr>
                </a:tc>
              </a:tr>
              <a:tr h="140175">
                <a:tc>
                  <a:txBody>
                    <a:bodyPr/>
                    <a:lstStyle/>
                    <a:p>
                      <a:pPr algn="ctr" fontAlgn="b"/>
                      <a:r>
                        <a:rPr lang="en-US" sz="1100" b="1" i="0" u="none" strike="noStrike" dirty="0">
                          <a:solidFill>
                            <a:srgbClr val="000000"/>
                          </a:solidFill>
                          <a:latin typeface="Calibri"/>
                        </a:rPr>
                        <a:t>Category</a:t>
                      </a:r>
                    </a:p>
                  </a:txBody>
                  <a:tcPr marL="0" marR="0" marT="0" marB="0" anchor="ctr">
                    <a:lnL>
                      <a:noFill/>
                    </a:lnL>
                    <a:lnR>
                      <a:noFill/>
                    </a:lnR>
                    <a:lnT>
                      <a:noFill/>
                    </a:lnT>
                    <a:lnB>
                      <a:noFill/>
                    </a:lnB>
                    <a:solidFill>
                      <a:srgbClr val="C5D9F1"/>
                    </a:solidFill>
                  </a:tcPr>
                </a:tc>
                <a:tc>
                  <a:txBody>
                    <a:bodyPr/>
                    <a:lstStyle/>
                    <a:p>
                      <a:pPr algn="ctr" fontAlgn="b"/>
                      <a:r>
                        <a:rPr lang="en-US" sz="1100" b="0" i="0" u="none" strike="noStrike" dirty="0">
                          <a:solidFill>
                            <a:srgbClr val="006100"/>
                          </a:solidFill>
                          <a:latin typeface="Calibri"/>
                        </a:rPr>
                        <a:t>yes </a:t>
                      </a:r>
                      <a:r>
                        <a:rPr lang="en-US" sz="1100" b="0" i="0" u="none" strike="noStrike" baseline="-25000" dirty="0">
                          <a:solidFill>
                            <a:srgbClr val="000000"/>
                          </a:solidFill>
                          <a:latin typeface="Calibri"/>
                        </a:rPr>
                        <a:t>10</a:t>
                      </a:r>
                      <a:endParaRPr lang="en-US" sz="1100" b="0" i="0" u="none" strike="noStrike" dirty="0">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10</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r>
              <a:tr h="140175">
                <a:tc>
                  <a:txBody>
                    <a:bodyPr/>
                    <a:lstStyle/>
                    <a:p>
                      <a:pPr algn="ctr" fontAlgn="b"/>
                      <a:r>
                        <a:rPr lang="en-US" sz="1100" b="1" i="0" u="none" strike="noStrike">
                          <a:solidFill>
                            <a:srgbClr val="000000"/>
                          </a:solidFill>
                          <a:latin typeface="Calibri"/>
                        </a:rPr>
                        <a:t>Profiles</a:t>
                      </a:r>
                    </a:p>
                  </a:txBody>
                  <a:tcPr marL="0" marR="0" marT="0" marB="0" anchor="ctr">
                    <a:lnL>
                      <a:noFill/>
                    </a:lnL>
                    <a:lnR>
                      <a:noFill/>
                    </a:lnR>
                    <a:lnT>
                      <a:noFill/>
                    </a:lnT>
                    <a:lnB>
                      <a:noFill/>
                    </a:lnB>
                    <a:solidFill>
                      <a:srgbClr val="C5D9F1"/>
                    </a:solidFill>
                  </a:tcPr>
                </a:tc>
                <a:tc>
                  <a:txBody>
                    <a:bodyPr/>
                    <a:lstStyle/>
                    <a:p>
                      <a:pPr algn="ctr" fontAlgn="b"/>
                      <a:r>
                        <a:rPr lang="en-US" sz="1100" b="0" i="0" u="none" strike="noStrike" dirty="0">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10</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10</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12</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r>
              <a:tr h="140175">
                <a:tc>
                  <a:txBody>
                    <a:bodyPr/>
                    <a:lstStyle/>
                    <a:p>
                      <a:pPr algn="ctr" fontAlgn="b"/>
                      <a:r>
                        <a:rPr lang="en-US" sz="1100" b="1" i="0" u="none" strike="noStrike">
                          <a:solidFill>
                            <a:srgbClr val="000000"/>
                          </a:solidFill>
                          <a:latin typeface="Calibri"/>
                        </a:rPr>
                        <a:t>Inter-DB</a:t>
                      </a:r>
                    </a:p>
                  </a:txBody>
                  <a:tcPr marL="0" marR="0" marT="0" marB="0" anchor="ctr">
                    <a:lnL>
                      <a:noFill/>
                    </a:lnL>
                    <a:lnR>
                      <a:noFill/>
                    </a:lnR>
                    <a:lnT>
                      <a:noFill/>
                    </a:lnT>
                    <a:lnB>
                      <a:noFill/>
                    </a:lnB>
                    <a:solidFill>
                      <a:srgbClr val="C5D9F1"/>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dirty="0">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3</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3</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4</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r>
              <a:tr h="140175">
                <a:tc>
                  <a:txBody>
                    <a:bodyPr/>
                    <a:lstStyle/>
                    <a:p>
                      <a:pPr algn="ctr" fontAlgn="b"/>
                      <a:r>
                        <a:rPr lang="en-US" sz="1100" b="1" i="0" u="none" strike="noStrike">
                          <a:solidFill>
                            <a:srgbClr val="000000"/>
                          </a:solidFill>
                          <a:latin typeface="Calibri"/>
                        </a:rPr>
                        <a:t>CDB</a:t>
                      </a:r>
                    </a:p>
                  </a:txBody>
                  <a:tcPr marL="0" marR="0" marT="0" marB="0" anchor="ctr">
                    <a:lnL>
                      <a:noFill/>
                    </a:lnL>
                    <a:lnR>
                      <a:noFill/>
                    </a:lnR>
                    <a:lnT>
                      <a:noFill/>
                    </a:lnT>
                    <a:lnB>
                      <a:noFill/>
                    </a:lnB>
                    <a:solidFill>
                      <a:srgbClr val="C5D9F1"/>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dirty="0">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5</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6</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r>
              <a:tr h="140175">
                <a:tc>
                  <a:txBody>
                    <a:bodyPr/>
                    <a:lstStyle/>
                    <a:p>
                      <a:pPr algn="ctr" fontAlgn="b"/>
                      <a:r>
                        <a:rPr lang="en-US" sz="1100" b="1" i="0" u="none" strike="noStrike">
                          <a:solidFill>
                            <a:srgbClr val="000000"/>
                          </a:solidFill>
                          <a:latin typeface="Calibri"/>
                        </a:rPr>
                        <a:t>Intra-DB </a:t>
                      </a:r>
                      <a:r>
                        <a:rPr lang="en-US" sz="1100" b="1" i="0" u="none" strike="noStrike" baseline="-25000">
                          <a:solidFill>
                            <a:srgbClr val="000000"/>
                          </a:solidFill>
                          <a:latin typeface="Calibri"/>
                        </a:rPr>
                        <a:t>11</a:t>
                      </a:r>
                      <a:endParaRPr lang="en-US" sz="1100" b="1" i="0" u="none" strike="noStrike">
                        <a:solidFill>
                          <a:srgbClr val="000000"/>
                        </a:solidFill>
                        <a:latin typeface="Calibri"/>
                      </a:endParaRPr>
                    </a:p>
                  </a:txBody>
                  <a:tcPr marL="0" marR="0" marT="0" marB="0" anchor="ctr">
                    <a:lnL>
                      <a:noFill/>
                    </a:lnL>
                    <a:lnR>
                      <a:noFill/>
                    </a:lnR>
                    <a:lnT>
                      <a:noFill/>
                    </a:lnT>
                    <a:lnB>
                      <a:noFill/>
                    </a:lnB>
                    <a:solidFill>
                      <a:srgbClr val="C5D9F1"/>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7</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8</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dirty="0">
                          <a:solidFill>
                            <a:srgbClr val="006100"/>
                          </a:solidFill>
                          <a:latin typeface="Calibri"/>
                        </a:rPr>
                        <a:t>yes </a:t>
                      </a:r>
                      <a:r>
                        <a:rPr lang="en-US" sz="1100" b="0" i="0" u="none" strike="noStrike" baseline="-25000" dirty="0">
                          <a:solidFill>
                            <a:srgbClr val="000000"/>
                          </a:solidFill>
                          <a:latin typeface="Calibri"/>
                        </a:rPr>
                        <a:t>5</a:t>
                      </a:r>
                      <a:endParaRPr lang="en-US" sz="1100" b="0" i="0" u="none" strike="noStrike" dirty="0">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9</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r>
              <a:tr h="140175">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dirty="0">
                          <a:solidFill>
                            <a:srgbClr val="000000"/>
                          </a:solidFill>
                          <a:latin typeface="Calibri"/>
                        </a:rPr>
                        <a:t>[1]</a:t>
                      </a:r>
                    </a:p>
                  </a:txBody>
                  <a:tcPr marL="0" marR="0" marT="0" marB="0" anchor="ctr">
                    <a:lnL>
                      <a:noFill/>
                    </a:lnL>
                    <a:lnR>
                      <a:noFill/>
                    </a:lnR>
                    <a:lnT>
                      <a:noFill/>
                    </a:lnT>
                    <a:lnB>
                      <a:noFill/>
                    </a:lnB>
                    <a:solidFill>
                      <a:srgbClr val="FFFFFF"/>
                    </a:solidFill>
                  </a:tcPr>
                </a:tc>
                <a:tc gridSpan="6">
                  <a:txBody>
                    <a:bodyPr/>
                    <a:lstStyle/>
                    <a:p>
                      <a:pPr algn="l" fontAlgn="b"/>
                      <a:r>
                        <a:rPr lang="en-US" sz="1100" b="0" i="0" u="none" strike="noStrike" dirty="0">
                          <a:solidFill>
                            <a:srgbClr val="000000"/>
                          </a:solidFill>
                          <a:latin typeface="Calibri"/>
                        </a:rPr>
                        <a:t>LIMIT can be used by SHARES or LEVEL and ALLOCATION</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dirty="0">
                          <a:solidFill>
                            <a:srgbClr val="000000"/>
                          </a:solidFill>
                          <a:latin typeface="Calibri"/>
                        </a:rPr>
                        <a:t>[2]</a:t>
                      </a:r>
                    </a:p>
                  </a:txBody>
                  <a:tcPr marL="0" marR="0" marT="0" marB="0" anchor="ctr">
                    <a:lnL>
                      <a:noFill/>
                    </a:lnL>
                    <a:lnR>
                      <a:noFill/>
                    </a:lnR>
                    <a:lnT>
                      <a:noFill/>
                    </a:lnT>
                    <a:lnB>
                      <a:noFill/>
                    </a:lnB>
                    <a:solidFill>
                      <a:srgbClr val="FFFFFF"/>
                    </a:solidFill>
                  </a:tcPr>
                </a:tc>
                <a:tc gridSpan="6">
                  <a:txBody>
                    <a:bodyPr/>
                    <a:lstStyle/>
                    <a:p>
                      <a:pPr algn="l" fontAlgn="b"/>
                      <a:r>
                        <a:rPr lang="en-US" sz="1100" b="0" i="0" u="none" strike="noStrike" dirty="0">
                          <a:solidFill>
                            <a:srgbClr val="000000"/>
                          </a:solidFill>
                          <a:latin typeface="Calibri"/>
                        </a:rPr>
                        <a:t>should have both primary and standby directives set</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dirty="0">
                          <a:solidFill>
                            <a:srgbClr val="000000"/>
                          </a:solidFill>
                          <a:latin typeface="Calibri"/>
                        </a:rPr>
                        <a:t>[3]</a:t>
                      </a:r>
                    </a:p>
                  </a:txBody>
                  <a:tcPr marL="0" marR="0" marT="0" marB="0" anchor="ctr">
                    <a:lnL>
                      <a:noFill/>
                    </a:lnL>
                    <a:lnR>
                      <a:noFill/>
                    </a:lnR>
                    <a:lnT>
                      <a:noFill/>
                    </a:lnT>
                    <a:lnB>
                      <a:noFill/>
                    </a:lnB>
                    <a:solidFill>
                      <a:srgbClr val="FFFFFF"/>
                    </a:solidFill>
                  </a:tcPr>
                </a:tc>
                <a:tc gridSpan="2">
                  <a:txBody>
                    <a:bodyPr/>
                    <a:lstStyle/>
                    <a:p>
                      <a:pPr algn="l" fontAlgn="b"/>
                      <a:r>
                        <a:rPr lang="en-US" sz="1100" b="0" i="0" u="none" strike="noStrike" dirty="0">
                          <a:solidFill>
                            <a:srgbClr val="000000"/>
                          </a:solidFill>
                          <a:latin typeface="Calibri"/>
                        </a:rPr>
                        <a:t>only if using shares</a:t>
                      </a:r>
                    </a:p>
                  </a:txBody>
                  <a:tcPr marL="0" marR="0" marT="0" marB="0" anchor="ctr">
                    <a:lnL>
                      <a:noFill/>
                    </a:lnL>
                    <a:lnR>
                      <a:noFill/>
                    </a:lnR>
                    <a:lnT>
                      <a:noFill/>
                    </a:lnT>
                    <a:lnB>
                      <a:noFill/>
                    </a:lnB>
                    <a:solidFill>
                      <a:srgbClr val="FFFFFF"/>
                    </a:solidFill>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dirty="0">
                          <a:solidFill>
                            <a:srgbClr val="000000"/>
                          </a:solidFill>
                          <a:latin typeface="Calibri"/>
                        </a:rPr>
                        <a:t>[4]</a:t>
                      </a:r>
                    </a:p>
                  </a:txBody>
                  <a:tcPr marL="0" marR="0" marT="0" marB="0" anchor="ctr">
                    <a:lnL>
                      <a:noFill/>
                    </a:lnL>
                    <a:lnR>
                      <a:noFill/>
                    </a:lnR>
                    <a:lnT>
                      <a:noFill/>
                    </a:lnT>
                    <a:lnB>
                      <a:noFill/>
                    </a:lnB>
                    <a:solidFill>
                      <a:srgbClr val="FFFFFF"/>
                    </a:solidFill>
                  </a:tcPr>
                </a:tc>
                <a:tc gridSpan="4">
                  <a:txBody>
                    <a:bodyPr/>
                    <a:lstStyle/>
                    <a:p>
                      <a:pPr algn="l" fontAlgn="b"/>
                      <a:r>
                        <a:rPr lang="en-US" sz="1100" b="0" i="0" u="none" strike="noStrike" dirty="0">
                          <a:solidFill>
                            <a:srgbClr val="000000"/>
                          </a:solidFill>
                          <a:latin typeface="Calibri"/>
                        </a:rPr>
                        <a:t>only if using level and allocation</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dirty="0">
                          <a:solidFill>
                            <a:srgbClr val="000000"/>
                          </a:solidFill>
                          <a:latin typeface="Calibri"/>
                        </a:rPr>
                        <a:t>[5]</a:t>
                      </a:r>
                    </a:p>
                  </a:txBody>
                  <a:tcPr marL="0" marR="0" marT="0" marB="0" anchor="ctr">
                    <a:lnL>
                      <a:noFill/>
                    </a:lnL>
                    <a:lnR>
                      <a:noFill/>
                    </a:lnR>
                    <a:lnT>
                      <a:noFill/>
                    </a:lnT>
                    <a:lnB>
                      <a:noFill/>
                    </a:lnB>
                    <a:solidFill>
                      <a:srgbClr val="FFFFFF"/>
                    </a:solidFill>
                  </a:tcPr>
                </a:tc>
                <a:tc gridSpan="7">
                  <a:txBody>
                    <a:bodyPr/>
                    <a:lstStyle/>
                    <a:p>
                      <a:pPr algn="l" fontAlgn="b"/>
                      <a:r>
                        <a:rPr lang="en-US" sz="1100" b="0" i="0" u="none" strike="noStrike" dirty="0">
                          <a:solidFill>
                            <a:srgbClr val="000000"/>
                          </a:solidFill>
                          <a:latin typeface="Calibri"/>
                        </a:rPr>
                        <a:t>UTILIZATION_LIMIT and PARALLEL_SERVER_LIMIT directives</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dirty="0">
                          <a:solidFill>
                            <a:srgbClr val="000000"/>
                          </a:solidFill>
                          <a:latin typeface="Calibri"/>
                        </a:rPr>
                        <a:t>[6]</a:t>
                      </a:r>
                    </a:p>
                  </a:txBody>
                  <a:tcPr marL="0" marR="0" marT="0" marB="0" anchor="ctr">
                    <a:lnL>
                      <a:noFill/>
                    </a:lnL>
                    <a:lnR>
                      <a:noFill/>
                    </a:lnR>
                    <a:lnT>
                      <a:noFill/>
                    </a:lnT>
                    <a:lnB>
                      <a:noFill/>
                    </a:lnB>
                    <a:solidFill>
                      <a:srgbClr val="FFFFFF"/>
                    </a:solidFill>
                  </a:tcPr>
                </a:tc>
                <a:tc gridSpan="4">
                  <a:txBody>
                    <a:bodyPr/>
                    <a:lstStyle/>
                    <a:p>
                      <a:pPr algn="l" fontAlgn="b"/>
                      <a:r>
                        <a:rPr lang="en-US" sz="1100" b="0" i="0" u="none" strike="noStrike" dirty="0">
                          <a:solidFill>
                            <a:srgbClr val="000000"/>
                          </a:solidFill>
                          <a:latin typeface="Calibri"/>
                        </a:rPr>
                        <a:t>DEFAULT shares setting for new PDBs</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dirty="0">
                          <a:solidFill>
                            <a:srgbClr val="000000"/>
                          </a:solidFill>
                          <a:latin typeface="Calibri"/>
                        </a:rPr>
                        <a:t>[7]</a:t>
                      </a:r>
                    </a:p>
                  </a:txBody>
                  <a:tcPr marL="0" marR="0" marT="0" marB="0" anchor="ctr">
                    <a:lnL>
                      <a:noFill/>
                    </a:lnL>
                    <a:lnR>
                      <a:noFill/>
                    </a:lnR>
                    <a:lnT>
                      <a:noFill/>
                    </a:lnT>
                    <a:lnB>
                      <a:noFill/>
                    </a:lnB>
                    <a:solidFill>
                      <a:srgbClr val="FFFFFF"/>
                    </a:solidFill>
                  </a:tcPr>
                </a:tc>
                <a:tc gridSpan="4">
                  <a:txBody>
                    <a:bodyPr/>
                    <a:lstStyle/>
                    <a:p>
                      <a:pPr algn="l" fontAlgn="b"/>
                      <a:r>
                        <a:rPr lang="en-US" sz="1100" b="0" i="0" u="none" strike="noStrike" dirty="0">
                          <a:solidFill>
                            <a:srgbClr val="000000"/>
                          </a:solidFill>
                          <a:latin typeface="Calibri"/>
                        </a:rPr>
                        <a:t>the easiest way is to go with SHARES </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gridSpan="12">
                  <a:txBody>
                    <a:bodyPr/>
                    <a:lstStyle/>
                    <a:p>
                      <a:pPr algn="l" fontAlgn="b"/>
                      <a:r>
                        <a:rPr lang="en-US" sz="1100" b="0" i="0" u="none" strike="noStrike" dirty="0">
                          <a:solidFill>
                            <a:srgbClr val="000000"/>
                          </a:solidFill>
                          <a:latin typeface="Calibri"/>
                        </a:rPr>
                        <a:t>or go with RATIO (set on DBMS_RESOURCE_MANAGER.CREATE_PLAN) and treat the numbers as SHARES on the MGMT_P1</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gridSpan="11">
                  <a:txBody>
                    <a:bodyPr/>
                    <a:lstStyle/>
                    <a:p>
                      <a:pPr algn="l" fontAlgn="b"/>
                      <a:r>
                        <a:rPr lang="en-US" sz="1100" b="0" i="0" u="none" strike="noStrike" dirty="0">
                          <a:solidFill>
                            <a:srgbClr val="000000"/>
                          </a:solidFill>
                          <a:latin typeface="Calibri"/>
                        </a:rPr>
                        <a:t>or go with EMPHASIS (default on DBMS_RESOURCE_MANAGER.CREATE_PLAN) and be within 100% on the MGMT_P1</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dirty="0">
                          <a:solidFill>
                            <a:srgbClr val="000000"/>
                          </a:solidFill>
                          <a:latin typeface="Calibri"/>
                        </a:rPr>
                        <a:t>[8]</a:t>
                      </a:r>
                    </a:p>
                  </a:txBody>
                  <a:tcPr marL="0" marR="0" marT="0" marB="0" anchor="ctr">
                    <a:lnL>
                      <a:noFill/>
                    </a:lnL>
                    <a:lnR>
                      <a:noFill/>
                    </a:lnR>
                    <a:lnT>
                      <a:noFill/>
                    </a:lnT>
                    <a:lnB>
                      <a:noFill/>
                    </a:lnB>
                    <a:solidFill>
                      <a:srgbClr val="FFFFFF"/>
                    </a:solidFill>
                  </a:tcPr>
                </a:tc>
                <a:tc gridSpan="3">
                  <a:txBody>
                    <a:bodyPr/>
                    <a:lstStyle/>
                    <a:p>
                      <a:pPr algn="l" fontAlgn="b"/>
                      <a:r>
                        <a:rPr lang="en-US" sz="1100" b="0" i="0" u="none" strike="noStrike" dirty="0">
                          <a:solidFill>
                            <a:srgbClr val="000000"/>
                          </a:solidFill>
                          <a:latin typeface="Calibri"/>
                        </a:rPr>
                        <a:t>specified on MGMT_P1</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a:solidFill>
                            <a:srgbClr val="000000"/>
                          </a:solidFill>
                          <a:latin typeface="Calibri"/>
                        </a:rPr>
                        <a:t>[9]</a:t>
                      </a:r>
                    </a:p>
                  </a:txBody>
                  <a:tcPr marL="0" marR="0" marT="0" marB="0" anchor="ctr">
                    <a:lnL>
                      <a:noFill/>
                    </a:lnL>
                    <a:lnR>
                      <a:noFill/>
                    </a:lnR>
                    <a:lnT>
                      <a:noFill/>
                    </a:lnT>
                    <a:lnB>
                      <a:noFill/>
                    </a:lnB>
                    <a:solidFill>
                      <a:srgbClr val="FFFFFF"/>
                    </a:solidFill>
                  </a:tcPr>
                </a:tc>
                <a:tc gridSpan="3">
                  <a:txBody>
                    <a:bodyPr/>
                    <a:lstStyle/>
                    <a:p>
                      <a:pPr algn="l" fontAlgn="b"/>
                      <a:r>
                        <a:rPr lang="en-US" sz="1100" b="0" i="0" u="none" strike="noStrike" dirty="0">
                          <a:solidFill>
                            <a:srgbClr val="000000"/>
                          </a:solidFill>
                          <a:latin typeface="Calibri"/>
                        </a:rPr>
                        <a:t>OTHER_GROUPS is required</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a:solidFill>
                            <a:srgbClr val="000000"/>
                          </a:solidFill>
                          <a:latin typeface="Calibri"/>
                        </a:rPr>
                        <a:t>[10]</a:t>
                      </a:r>
                    </a:p>
                  </a:txBody>
                  <a:tcPr marL="0" marR="0" marT="0" marB="0" anchor="ctr">
                    <a:lnL>
                      <a:noFill/>
                    </a:lnL>
                    <a:lnR>
                      <a:noFill/>
                    </a:lnR>
                    <a:lnT>
                      <a:noFill/>
                    </a:lnT>
                    <a:lnB>
                      <a:noFill/>
                    </a:lnB>
                    <a:solidFill>
                      <a:srgbClr val="FFFFFF"/>
                    </a:solidFill>
                  </a:tcPr>
                </a:tc>
                <a:tc gridSpan="7">
                  <a:txBody>
                    <a:bodyPr/>
                    <a:lstStyle/>
                    <a:p>
                      <a:pPr algn="l" fontAlgn="b"/>
                      <a:r>
                        <a:rPr lang="en-US" sz="1100" b="0" i="0" u="none" strike="noStrike" dirty="0">
                          <a:solidFill>
                            <a:srgbClr val="000000"/>
                          </a:solidFill>
                          <a:latin typeface="Calibri"/>
                        </a:rPr>
                        <a:t>Category Plan can't be used when IORM Profiles is used (vice versa)</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a:solidFill>
                            <a:srgbClr val="000000"/>
                          </a:solidFill>
                          <a:latin typeface="Calibri"/>
                        </a:rPr>
                        <a:t>[11]</a:t>
                      </a:r>
                    </a:p>
                  </a:txBody>
                  <a:tcPr marL="0" marR="0" marT="0" marB="0" anchor="ctr">
                    <a:lnL>
                      <a:noFill/>
                    </a:lnL>
                    <a:lnR>
                      <a:noFill/>
                    </a:lnR>
                    <a:lnT>
                      <a:noFill/>
                    </a:lnT>
                    <a:lnB>
                      <a:noFill/>
                    </a:lnB>
                    <a:solidFill>
                      <a:srgbClr val="FFFFFF"/>
                    </a:solidFill>
                  </a:tcPr>
                </a:tc>
                <a:tc gridSpan="3">
                  <a:txBody>
                    <a:bodyPr/>
                    <a:lstStyle/>
                    <a:p>
                      <a:pPr algn="l" fontAlgn="b"/>
                      <a:r>
                        <a:rPr lang="en-US" sz="1100" b="0" i="0" u="none" strike="noStrike" dirty="0">
                          <a:solidFill>
                            <a:srgbClr val="000000"/>
                          </a:solidFill>
                          <a:latin typeface="Calibri"/>
                        </a:rPr>
                        <a:t>Applies to DBRM and PDB</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dirty="0">
                          <a:solidFill>
                            <a:srgbClr val="000000"/>
                          </a:solidFill>
                          <a:latin typeface="Calibri"/>
                        </a:rPr>
                        <a:t>[12]</a:t>
                      </a:r>
                    </a:p>
                  </a:txBody>
                  <a:tcPr marL="0" marR="0" marT="0" marB="0" anchor="ctr">
                    <a:lnL>
                      <a:noFill/>
                    </a:lnL>
                    <a:lnR>
                      <a:noFill/>
                    </a:lnR>
                    <a:lnT>
                      <a:noFill/>
                    </a:lnT>
                    <a:lnB>
                      <a:noFill/>
                    </a:lnB>
                    <a:solidFill>
                      <a:srgbClr val="FFFFFF"/>
                    </a:solidFill>
                  </a:tcPr>
                </a:tc>
                <a:tc gridSpan="10">
                  <a:txBody>
                    <a:bodyPr/>
                    <a:lstStyle/>
                    <a:p>
                      <a:pPr algn="l" fontAlgn="b"/>
                      <a:r>
                        <a:rPr lang="en-US" sz="1100" b="0" i="0" u="none" strike="noStrike" dirty="0" err="1">
                          <a:solidFill>
                            <a:srgbClr val="000000"/>
                          </a:solidFill>
                          <a:latin typeface="Calibri"/>
                        </a:rPr>
                        <a:t>db_performance_profile</a:t>
                      </a:r>
                      <a:r>
                        <a:rPr lang="en-US" sz="1100" b="0" i="0" u="none" strike="noStrike" dirty="0">
                          <a:solidFill>
                            <a:srgbClr val="000000"/>
                          </a:solidFill>
                          <a:latin typeface="Calibri"/>
                        </a:rPr>
                        <a:t> must be set on either non-CDB or CDB (all PDBs inherit the settings of CDB$ROOT)</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dirty="0" smtClean="0"/>
          </a:p>
          <a:p>
            <a:pPr>
              <a:buNone/>
            </a:pPr>
            <a:endParaRPr lang="en-US" dirty="0" smtClean="0"/>
          </a:p>
          <a:p>
            <a:pPr algn="ctr">
              <a:buNone/>
            </a:pPr>
            <a:endParaRPr lang="en-US" dirty="0" smtClean="0"/>
          </a:p>
          <a:p>
            <a:pPr algn="ctr">
              <a:buNone/>
            </a:pPr>
            <a:r>
              <a:rPr lang="en-US" dirty="0" smtClean="0"/>
              <a:t>Barriers to adoption of RM</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29</a:t>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76645" y="244623"/>
            <a:ext cx="6007100" cy="817562"/>
          </a:xfrm>
        </p:spPr>
        <p:txBody>
          <a:bodyPr/>
          <a:lstStyle/>
          <a:p>
            <a:r>
              <a:rPr lang="en-US" dirty="0" smtClean="0"/>
              <a:t>Accenture Enkitec Group</a:t>
            </a:r>
            <a:endParaRPr lang="en-US" dirty="0"/>
          </a:p>
        </p:txBody>
      </p:sp>
      <p:sp>
        <p:nvSpPr>
          <p:cNvPr id="8" name="Content Placeholder 2"/>
          <p:cNvSpPr txBox="1">
            <a:spLocks/>
          </p:cNvSpPr>
          <p:nvPr/>
        </p:nvSpPr>
        <p:spPr bwMode="auto">
          <a:xfrm>
            <a:off x="1270255" y="1083377"/>
            <a:ext cx="6919913" cy="1070247"/>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defTabSz="914400" eaLnBrk="1" hangingPunct="1">
              <a:spcBef>
                <a:spcPts val="600"/>
              </a:spcBef>
              <a:buFont typeface="Arial" panose="020B0604020202020204" pitchFamily="34" charset="0"/>
              <a:buChar char="•"/>
            </a:pPr>
            <a:r>
              <a:rPr lang="en-US" sz="1400" dirty="0">
                <a:solidFill>
                  <a:srgbClr val="002060"/>
                </a:solidFill>
                <a:latin typeface="Arial" charset="0"/>
                <a:cs typeface="Arial" charset="0"/>
              </a:rPr>
              <a:t>Global systems integrator focused on the Oracle platform</a:t>
            </a:r>
          </a:p>
          <a:p>
            <a:pPr marL="285750" indent="-285750" defTabSz="914400" eaLnBrk="1" hangingPunct="1">
              <a:spcBef>
                <a:spcPts val="600"/>
              </a:spcBef>
              <a:buFont typeface="Arial" panose="020B0604020202020204" pitchFamily="34" charset="0"/>
              <a:buChar char="•"/>
            </a:pPr>
            <a:r>
              <a:rPr lang="en-US" sz="1400" dirty="0" smtClean="0">
                <a:solidFill>
                  <a:srgbClr val="002060"/>
                </a:solidFill>
                <a:latin typeface="Arial" charset="0"/>
                <a:cs typeface="Arial" charset="0"/>
              </a:rPr>
              <a:t>Consultants </a:t>
            </a:r>
            <a:r>
              <a:rPr lang="en-US" sz="1400" dirty="0">
                <a:solidFill>
                  <a:srgbClr val="002060"/>
                </a:solidFill>
                <a:latin typeface="Arial" charset="0"/>
                <a:cs typeface="Arial" charset="0"/>
              </a:rPr>
              <a:t>average 15+ years of Oracle experience</a:t>
            </a:r>
          </a:p>
          <a:p>
            <a:pPr marL="285750" indent="-285750" defTabSz="914400" eaLnBrk="1" hangingPunct="1">
              <a:spcBef>
                <a:spcPts val="600"/>
              </a:spcBef>
              <a:buFont typeface="Arial" panose="020B0604020202020204" pitchFamily="34" charset="0"/>
              <a:buChar char="•"/>
            </a:pPr>
            <a:r>
              <a:rPr lang="en-US" sz="1400" dirty="0">
                <a:solidFill>
                  <a:srgbClr val="002060"/>
                </a:solidFill>
                <a:latin typeface="Arial" charset="0"/>
                <a:cs typeface="Arial" charset="0"/>
              </a:rPr>
              <a:t>Worldwide leader in Exadata implementations</a:t>
            </a:r>
          </a:p>
          <a:p>
            <a:pPr marL="285750" indent="-285750" defTabSz="914400" eaLnBrk="1" hangingPunct="1">
              <a:spcBef>
                <a:spcPts val="600"/>
              </a:spcBef>
              <a:buFont typeface="Arial" panose="020B0604020202020204" pitchFamily="34" charset="0"/>
              <a:buChar char="•"/>
            </a:pPr>
            <a:r>
              <a:rPr lang="en-US" sz="1400" dirty="0" smtClean="0">
                <a:solidFill>
                  <a:srgbClr val="002060"/>
                </a:solidFill>
                <a:latin typeface="Arial" charset="0"/>
                <a:cs typeface="Arial" charset="0"/>
              </a:rPr>
              <a:t>15+ </a:t>
            </a:r>
            <a:r>
              <a:rPr lang="en-US" sz="1400" dirty="0">
                <a:solidFill>
                  <a:srgbClr val="002060"/>
                </a:solidFill>
                <a:latin typeface="Arial" charset="0"/>
                <a:cs typeface="Arial" charset="0"/>
              </a:rPr>
              <a:t>Oracle ACE </a:t>
            </a:r>
            <a:r>
              <a:rPr lang="en-US" sz="1400" dirty="0" smtClean="0">
                <a:solidFill>
                  <a:srgbClr val="002060"/>
                </a:solidFill>
                <a:latin typeface="Arial" charset="0"/>
                <a:cs typeface="Arial" charset="0"/>
              </a:rPr>
              <a:t>members</a:t>
            </a:r>
            <a:endParaRPr lang="en-US" sz="1400" dirty="0">
              <a:solidFill>
                <a:srgbClr val="002060"/>
              </a:solidFill>
              <a:latin typeface="Arial" charset="0"/>
              <a:cs typeface="Arial" charset="0"/>
            </a:endParaRPr>
          </a:p>
        </p:txBody>
      </p:sp>
      <p:grpSp>
        <p:nvGrpSpPr>
          <p:cNvPr id="9" name="Group 8"/>
          <p:cNvGrpSpPr/>
          <p:nvPr/>
        </p:nvGrpSpPr>
        <p:grpSpPr>
          <a:xfrm>
            <a:off x="259341" y="1243454"/>
            <a:ext cx="1048029" cy="636578"/>
            <a:chOff x="144904" y="1040477"/>
            <a:chExt cx="1048029" cy="636578"/>
          </a:xfrm>
        </p:grpSpPr>
        <p:sp>
          <p:nvSpPr>
            <p:cNvPr id="44" name="Rectangle 43"/>
            <p:cNvSpPr/>
            <p:nvPr/>
          </p:nvSpPr>
          <p:spPr>
            <a:xfrm>
              <a:off x="144904" y="1415445"/>
              <a:ext cx="1048029" cy="261610"/>
            </a:xfrm>
            <a:prstGeom prst="rect">
              <a:avLst/>
            </a:prstGeom>
            <a:solidFill>
              <a:schemeClr val="bg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smtClean="0">
                  <a:solidFill>
                    <a:srgbClr val="002060"/>
                  </a:solidFill>
                  <a:latin typeface="Arial"/>
                </a:rPr>
                <a:t>Elite</a:t>
              </a:r>
            </a:p>
          </p:txBody>
        </p:sp>
        <p:grpSp>
          <p:nvGrpSpPr>
            <p:cNvPr id="45" name="Group 44"/>
            <p:cNvGrpSpPr/>
            <p:nvPr/>
          </p:nvGrpSpPr>
          <p:grpSpPr>
            <a:xfrm>
              <a:off x="317303" y="1040477"/>
              <a:ext cx="725899" cy="375047"/>
              <a:chOff x="6942807" y="2074069"/>
              <a:chExt cx="381001" cy="196851"/>
            </a:xfrm>
            <a:solidFill>
              <a:srgbClr val="002060"/>
            </a:solidFill>
          </p:grpSpPr>
          <p:sp>
            <p:nvSpPr>
              <p:cNvPr id="46" name="Freeform 45"/>
              <p:cNvSpPr>
                <a:spLocks noEditPoints="1"/>
              </p:cNvSpPr>
              <p:nvPr/>
            </p:nvSpPr>
            <p:spPr bwMode="auto">
              <a:xfrm>
                <a:off x="7109495" y="2216944"/>
                <a:ext cx="47625" cy="25400"/>
              </a:xfrm>
              <a:custGeom>
                <a:avLst/>
                <a:gdLst>
                  <a:gd name="T0" fmla="*/ 0 w 30"/>
                  <a:gd name="T1" fmla="*/ 8 h 16"/>
                  <a:gd name="T2" fmla="*/ 15 w 30"/>
                  <a:gd name="T3" fmla="*/ 16 h 16"/>
                  <a:gd name="T4" fmla="*/ 30 w 30"/>
                  <a:gd name="T5" fmla="*/ 8 h 16"/>
                  <a:gd name="T6" fmla="*/ 15 w 30"/>
                  <a:gd name="T7" fmla="*/ 0 h 16"/>
                  <a:gd name="T8" fmla="*/ 0 w 30"/>
                  <a:gd name="T9" fmla="*/ 8 h 16"/>
                  <a:gd name="T10" fmla="*/ 0 w 30"/>
                  <a:gd name="T11" fmla="*/ 8 h 16"/>
                  <a:gd name="T12" fmla="*/ 0 w 30"/>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0" y="8"/>
                    </a:moveTo>
                    <a:lnTo>
                      <a:pt x="15" y="16"/>
                    </a:lnTo>
                    <a:lnTo>
                      <a:pt x="30" y="8"/>
                    </a:lnTo>
                    <a:lnTo>
                      <a:pt x="15" y="0"/>
                    </a:lnTo>
                    <a:lnTo>
                      <a:pt x="0" y="8"/>
                    </a:lnTo>
                    <a:close/>
                    <a:moveTo>
                      <a:pt x="0" y="8"/>
                    </a:moveTo>
                    <a:lnTo>
                      <a:pt x="0" y="8"/>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7" name="Freeform 46"/>
              <p:cNvSpPr>
                <a:spLocks noEditPoints="1"/>
              </p:cNvSpPr>
              <p:nvPr/>
            </p:nvSpPr>
            <p:spPr bwMode="auto">
              <a:xfrm>
                <a:off x="7109495" y="2216944"/>
                <a:ext cx="47625" cy="25400"/>
              </a:xfrm>
              <a:custGeom>
                <a:avLst/>
                <a:gdLst>
                  <a:gd name="T0" fmla="*/ 0 w 30"/>
                  <a:gd name="T1" fmla="*/ 8 h 16"/>
                  <a:gd name="T2" fmla="*/ 15 w 30"/>
                  <a:gd name="T3" fmla="*/ 16 h 16"/>
                  <a:gd name="T4" fmla="*/ 30 w 30"/>
                  <a:gd name="T5" fmla="*/ 8 h 16"/>
                  <a:gd name="T6" fmla="*/ 15 w 30"/>
                  <a:gd name="T7" fmla="*/ 0 h 16"/>
                  <a:gd name="T8" fmla="*/ 0 w 30"/>
                  <a:gd name="T9" fmla="*/ 8 h 16"/>
                  <a:gd name="T10" fmla="*/ 0 w 30"/>
                  <a:gd name="T11" fmla="*/ 8 h 16"/>
                  <a:gd name="T12" fmla="*/ 0 w 30"/>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0" y="8"/>
                    </a:moveTo>
                    <a:lnTo>
                      <a:pt x="15" y="16"/>
                    </a:lnTo>
                    <a:lnTo>
                      <a:pt x="30" y="8"/>
                    </a:lnTo>
                    <a:lnTo>
                      <a:pt x="15" y="0"/>
                    </a:lnTo>
                    <a:lnTo>
                      <a:pt x="0" y="8"/>
                    </a:lnTo>
                    <a:moveTo>
                      <a:pt x="0" y="8"/>
                    </a:moveTo>
                    <a:lnTo>
                      <a:pt x="0" y="8"/>
                    </a:lnTo>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8" name="Freeform 47"/>
              <p:cNvSpPr>
                <a:spLocks noEditPoints="1"/>
              </p:cNvSpPr>
              <p:nvPr/>
            </p:nvSpPr>
            <p:spPr bwMode="auto">
              <a:xfrm>
                <a:off x="7045995" y="2156619"/>
                <a:ext cx="60325" cy="69850"/>
              </a:xfrm>
              <a:custGeom>
                <a:avLst/>
                <a:gdLst>
                  <a:gd name="T0" fmla="*/ 36 w 38"/>
                  <a:gd name="T1" fmla="*/ 44 h 44"/>
                  <a:gd name="T2" fmla="*/ 38 w 38"/>
                  <a:gd name="T3" fmla="*/ 26 h 44"/>
                  <a:gd name="T4" fmla="*/ 6 w 38"/>
                  <a:gd name="T5" fmla="*/ 0 h 44"/>
                  <a:gd name="T6" fmla="*/ 0 w 38"/>
                  <a:gd name="T7" fmla="*/ 22 h 44"/>
                  <a:gd name="T8" fmla="*/ 36 w 38"/>
                  <a:gd name="T9" fmla="*/ 44 h 44"/>
                  <a:gd name="T10" fmla="*/ 36 w 38"/>
                  <a:gd name="T11" fmla="*/ 44 h 44"/>
                  <a:gd name="T12" fmla="*/ 36 w 3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36" y="44"/>
                    </a:moveTo>
                    <a:lnTo>
                      <a:pt x="38" y="26"/>
                    </a:lnTo>
                    <a:lnTo>
                      <a:pt x="6" y="0"/>
                    </a:lnTo>
                    <a:lnTo>
                      <a:pt x="0" y="22"/>
                    </a:lnTo>
                    <a:lnTo>
                      <a:pt x="36" y="44"/>
                    </a:lnTo>
                    <a:close/>
                    <a:moveTo>
                      <a:pt x="36" y="44"/>
                    </a:moveTo>
                    <a:lnTo>
                      <a:pt x="36" y="44"/>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9" name="Freeform 48"/>
              <p:cNvSpPr>
                <a:spLocks noEditPoints="1"/>
              </p:cNvSpPr>
              <p:nvPr/>
            </p:nvSpPr>
            <p:spPr bwMode="auto">
              <a:xfrm>
                <a:off x="7045995" y="2156619"/>
                <a:ext cx="60325" cy="69850"/>
              </a:xfrm>
              <a:custGeom>
                <a:avLst/>
                <a:gdLst>
                  <a:gd name="T0" fmla="*/ 36 w 38"/>
                  <a:gd name="T1" fmla="*/ 44 h 44"/>
                  <a:gd name="T2" fmla="*/ 38 w 38"/>
                  <a:gd name="T3" fmla="*/ 26 h 44"/>
                  <a:gd name="T4" fmla="*/ 6 w 38"/>
                  <a:gd name="T5" fmla="*/ 0 h 44"/>
                  <a:gd name="T6" fmla="*/ 0 w 38"/>
                  <a:gd name="T7" fmla="*/ 22 h 44"/>
                  <a:gd name="T8" fmla="*/ 36 w 38"/>
                  <a:gd name="T9" fmla="*/ 44 h 44"/>
                  <a:gd name="T10" fmla="*/ 36 w 38"/>
                  <a:gd name="T11" fmla="*/ 44 h 44"/>
                  <a:gd name="T12" fmla="*/ 36 w 3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36" y="44"/>
                    </a:moveTo>
                    <a:lnTo>
                      <a:pt x="38" y="26"/>
                    </a:lnTo>
                    <a:lnTo>
                      <a:pt x="6" y="0"/>
                    </a:lnTo>
                    <a:lnTo>
                      <a:pt x="0" y="22"/>
                    </a:lnTo>
                    <a:lnTo>
                      <a:pt x="36" y="44"/>
                    </a:lnTo>
                    <a:moveTo>
                      <a:pt x="36" y="44"/>
                    </a:moveTo>
                    <a:lnTo>
                      <a:pt x="36" y="44"/>
                    </a:lnTo>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0" name="Freeform 49"/>
              <p:cNvSpPr>
                <a:spLocks noEditPoints="1"/>
              </p:cNvSpPr>
              <p:nvPr/>
            </p:nvSpPr>
            <p:spPr bwMode="auto">
              <a:xfrm>
                <a:off x="7160295" y="2156619"/>
                <a:ext cx="60325" cy="68263"/>
              </a:xfrm>
              <a:custGeom>
                <a:avLst/>
                <a:gdLst>
                  <a:gd name="T0" fmla="*/ 2 w 38"/>
                  <a:gd name="T1" fmla="*/ 43 h 43"/>
                  <a:gd name="T2" fmla="*/ 38 w 38"/>
                  <a:gd name="T3" fmla="*/ 21 h 43"/>
                  <a:gd name="T4" fmla="*/ 32 w 38"/>
                  <a:gd name="T5" fmla="*/ 0 h 43"/>
                  <a:gd name="T6" fmla="*/ 0 w 38"/>
                  <a:gd name="T7" fmla="*/ 26 h 43"/>
                  <a:gd name="T8" fmla="*/ 2 w 38"/>
                  <a:gd name="T9" fmla="*/ 43 h 43"/>
                  <a:gd name="T10" fmla="*/ 2 w 38"/>
                  <a:gd name="T11" fmla="*/ 43 h 43"/>
                  <a:gd name="T12" fmla="*/ 2 w 3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38" h="43">
                    <a:moveTo>
                      <a:pt x="2" y="43"/>
                    </a:moveTo>
                    <a:lnTo>
                      <a:pt x="38" y="21"/>
                    </a:lnTo>
                    <a:lnTo>
                      <a:pt x="32" y="0"/>
                    </a:lnTo>
                    <a:lnTo>
                      <a:pt x="0" y="26"/>
                    </a:lnTo>
                    <a:lnTo>
                      <a:pt x="2" y="43"/>
                    </a:lnTo>
                    <a:close/>
                    <a:moveTo>
                      <a:pt x="2" y="43"/>
                    </a:moveTo>
                    <a:lnTo>
                      <a:pt x="2" y="43"/>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1" name="Freeform 50"/>
              <p:cNvSpPr>
                <a:spLocks noEditPoints="1"/>
              </p:cNvSpPr>
              <p:nvPr/>
            </p:nvSpPr>
            <p:spPr bwMode="auto">
              <a:xfrm>
                <a:off x="7160295" y="2156619"/>
                <a:ext cx="60325" cy="68263"/>
              </a:xfrm>
              <a:custGeom>
                <a:avLst/>
                <a:gdLst>
                  <a:gd name="T0" fmla="*/ 2 w 38"/>
                  <a:gd name="T1" fmla="*/ 43 h 43"/>
                  <a:gd name="T2" fmla="*/ 38 w 38"/>
                  <a:gd name="T3" fmla="*/ 21 h 43"/>
                  <a:gd name="T4" fmla="*/ 32 w 38"/>
                  <a:gd name="T5" fmla="*/ 0 h 43"/>
                  <a:gd name="T6" fmla="*/ 0 w 38"/>
                  <a:gd name="T7" fmla="*/ 26 h 43"/>
                  <a:gd name="T8" fmla="*/ 2 w 38"/>
                  <a:gd name="T9" fmla="*/ 43 h 43"/>
                  <a:gd name="T10" fmla="*/ 2 w 38"/>
                  <a:gd name="T11" fmla="*/ 43 h 43"/>
                  <a:gd name="T12" fmla="*/ 2 w 3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38" h="43">
                    <a:moveTo>
                      <a:pt x="2" y="43"/>
                    </a:moveTo>
                    <a:lnTo>
                      <a:pt x="38" y="21"/>
                    </a:lnTo>
                    <a:lnTo>
                      <a:pt x="32" y="0"/>
                    </a:lnTo>
                    <a:lnTo>
                      <a:pt x="0" y="26"/>
                    </a:lnTo>
                    <a:lnTo>
                      <a:pt x="2" y="43"/>
                    </a:lnTo>
                    <a:moveTo>
                      <a:pt x="2" y="43"/>
                    </a:moveTo>
                    <a:lnTo>
                      <a:pt x="2" y="43"/>
                    </a:lnTo>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2" name="Freeform 51"/>
              <p:cNvSpPr>
                <a:spLocks noEditPoints="1"/>
              </p:cNvSpPr>
              <p:nvPr/>
            </p:nvSpPr>
            <p:spPr bwMode="auto">
              <a:xfrm>
                <a:off x="7058695" y="2074069"/>
                <a:ext cx="147638" cy="96838"/>
              </a:xfrm>
              <a:custGeom>
                <a:avLst/>
                <a:gdLst>
                  <a:gd name="T0" fmla="*/ 94 w 120"/>
                  <a:gd name="T1" fmla="*/ 56 h 79"/>
                  <a:gd name="T2" fmla="*/ 66 w 120"/>
                  <a:gd name="T3" fmla="*/ 0 h 79"/>
                  <a:gd name="T4" fmla="*/ 41 w 120"/>
                  <a:gd name="T5" fmla="*/ 0 h 79"/>
                  <a:gd name="T6" fmla="*/ 18 w 120"/>
                  <a:gd name="T7" fmla="*/ 12 h 79"/>
                  <a:gd name="T8" fmla="*/ 0 w 120"/>
                  <a:gd name="T9" fmla="*/ 30 h 79"/>
                  <a:gd name="T10" fmla="*/ 20 w 120"/>
                  <a:gd name="T11" fmla="*/ 30 h 79"/>
                  <a:gd name="T12" fmla="*/ 33 w 120"/>
                  <a:gd name="T13" fmla="*/ 41 h 79"/>
                  <a:gd name="T14" fmla="*/ 27 w 120"/>
                  <a:gd name="T15" fmla="*/ 56 h 79"/>
                  <a:gd name="T16" fmla="*/ 1 w 120"/>
                  <a:gd name="T17" fmla="*/ 63 h 79"/>
                  <a:gd name="T18" fmla="*/ 22 w 120"/>
                  <a:gd name="T19" fmla="*/ 79 h 79"/>
                  <a:gd name="T20" fmla="*/ 47 w 120"/>
                  <a:gd name="T21" fmla="*/ 76 h 79"/>
                  <a:gd name="T22" fmla="*/ 61 w 120"/>
                  <a:gd name="T23" fmla="*/ 49 h 79"/>
                  <a:gd name="T24" fmla="*/ 74 w 120"/>
                  <a:gd name="T25" fmla="*/ 76 h 79"/>
                  <a:gd name="T26" fmla="*/ 99 w 120"/>
                  <a:gd name="T27" fmla="*/ 79 h 79"/>
                  <a:gd name="T28" fmla="*/ 120 w 120"/>
                  <a:gd name="T29" fmla="*/ 63 h 79"/>
                  <a:gd name="T30" fmla="*/ 94 w 120"/>
                  <a:gd name="T31" fmla="*/ 56 h 79"/>
                  <a:gd name="T32" fmla="*/ 53 w 120"/>
                  <a:gd name="T33" fmla="*/ 15 h 79"/>
                  <a:gd name="T34" fmla="*/ 43 w 120"/>
                  <a:gd name="T35" fmla="*/ 15 h 79"/>
                  <a:gd name="T36" fmla="*/ 39 w 120"/>
                  <a:gd name="T37" fmla="*/ 9 h 79"/>
                  <a:gd name="T38" fmla="*/ 53 w 120"/>
                  <a:gd name="T39" fmla="*/ 9 h 79"/>
                  <a:gd name="T40" fmla="*/ 53 w 120"/>
                  <a:gd name="T41" fmla="*/ 1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79">
                    <a:moveTo>
                      <a:pt x="94" y="56"/>
                    </a:moveTo>
                    <a:cubicBezTo>
                      <a:pt x="94" y="56"/>
                      <a:pt x="75" y="0"/>
                      <a:pt x="66" y="0"/>
                    </a:cubicBezTo>
                    <a:cubicBezTo>
                      <a:pt x="41" y="0"/>
                      <a:pt x="41" y="0"/>
                      <a:pt x="41" y="0"/>
                    </a:cubicBezTo>
                    <a:cubicBezTo>
                      <a:pt x="30" y="0"/>
                      <a:pt x="33" y="12"/>
                      <a:pt x="18" y="12"/>
                    </a:cubicBezTo>
                    <a:cubicBezTo>
                      <a:pt x="3" y="12"/>
                      <a:pt x="0" y="30"/>
                      <a:pt x="0" y="30"/>
                    </a:cubicBezTo>
                    <a:cubicBezTo>
                      <a:pt x="20" y="30"/>
                      <a:pt x="20" y="30"/>
                      <a:pt x="20" y="30"/>
                    </a:cubicBezTo>
                    <a:cubicBezTo>
                      <a:pt x="35" y="30"/>
                      <a:pt x="33" y="41"/>
                      <a:pt x="33" y="41"/>
                    </a:cubicBezTo>
                    <a:cubicBezTo>
                      <a:pt x="27" y="56"/>
                      <a:pt x="27" y="56"/>
                      <a:pt x="27" y="56"/>
                    </a:cubicBezTo>
                    <a:cubicBezTo>
                      <a:pt x="1" y="63"/>
                      <a:pt x="1" y="63"/>
                      <a:pt x="1" y="63"/>
                    </a:cubicBezTo>
                    <a:cubicBezTo>
                      <a:pt x="22" y="79"/>
                      <a:pt x="22" y="79"/>
                      <a:pt x="22" y="79"/>
                    </a:cubicBezTo>
                    <a:cubicBezTo>
                      <a:pt x="47" y="76"/>
                      <a:pt x="47" y="76"/>
                      <a:pt x="47" y="76"/>
                    </a:cubicBezTo>
                    <a:cubicBezTo>
                      <a:pt x="61" y="49"/>
                      <a:pt x="61" y="49"/>
                      <a:pt x="61" y="49"/>
                    </a:cubicBezTo>
                    <a:cubicBezTo>
                      <a:pt x="74" y="76"/>
                      <a:pt x="74" y="76"/>
                      <a:pt x="74" y="76"/>
                    </a:cubicBezTo>
                    <a:cubicBezTo>
                      <a:pt x="99" y="79"/>
                      <a:pt x="99" y="79"/>
                      <a:pt x="99" y="79"/>
                    </a:cubicBezTo>
                    <a:cubicBezTo>
                      <a:pt x="120" y="63"/>
                      <a:pt x="120" y="63"/>
                      <a:pt x="120" y="63"/>
                    </a:cubicBezTo>
                    <a:lnTo>
                      <a:pt x="94" y="56"/>
                    </a:lnTo>
                    <a:close/>
                    <a:moveTo>
                      <a:pt x="53" y="15"/>
                    </a:moveTo>
                    <a:cubicBezTo>
                      <a:pt x="43" y="15"/>
                      <a:pt x="43" y="15"/>
                      <a:pt x="43" y="15"/>
                    </a:cubicBezTo>
                    <a:cubicBezTo>
                      <a:pt x="39" y="9"/>
                      <a:pt x="39" y="9"/>
                      <a:pt x="39" y="9"/>
                    </a:cubicBezTo>
                    <a:cubicBezTo>
                      <a:pt x="53" y="9"/>
                      <a:pt x="53" y="9"/>
                      <a:pt x="53" y="9"/>
                    </a:cubicBezTo>
                    <a:lnTo>
                      <a:pt x="53" y="15"/>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3" name="Freeform 52"/>
              <p:cNvSpPr>
                <a:spLocks/>
              </p:cNvSpPr>
              <p:nvPr/>
            </p:nvSpPr>
            <p:spPr bwMode="auto">
              <a:xfrm>
                <a:off x="7217445" y="2153444"/>
                <a:ext cx="106363" cy="33338"/>
              </a:xfrm>
              <a:custGeom>
                <a:avLst/>
                <a:gdLst>
                  <a:gd name="T0" fmla="*/ 57 w 87"/>
                  <a:gd name="T1" fmla="*/ 27 h 27"/>
                  <a:gd name="T2" fmla="*/ 59 w 87"/>
                  <a:gd name="T3" fmla="*/ 27 h 27"/>
                  <a:gd name="T4" fmla="*/ 87 w 87"/>
                  <a:gd name="T5" fmla="*/ 0 h 27"/>
                  <a:gd name="T6" fmla="*/ 0 w 87"/>
                  <a:gd name="T7" fmla="*/ 0 h 27"/>
                  <a:gd name="T8" fmla="*/ 6 w 87"/>
                  <a:gd name="T9" fmla="*/ 27 h 27"/>
                  <a:gd name="T10" fmla="*/ 57 w 87"/>
                  <a:gd name="T11" fmla="*/ 27 h 27"/>
                </a:gdLst>
                <a:ahLst/>
                <a:cxnLst>
                  <a:cxn ang="0">
                    <a:pos x="T0" y="T1"/>
                  </a:cxn>
                  <a:cxn ang="0">
                    <a:pos x="T2" y="T3"/>
                  </a:cxn>
                  <a:cxn ang="0">
                    <a:pos x="T4" y="T5"/>
                  </a:cxn>
                  <a:cxn ang="0">
                    <a:pos x="T6" y="T7"/>
                  </a:cxn>
                  <a:cxn ang="0">
                    <a:pos x="T8" y="T9"/>
                  </a:cxn>
                  <a:cxn ang="0">
                    <a:pos x="T10" y="T11"/>
                  </a:cxn>
                </a:cxnLst>
                <a:rect l="0" t="0" r="r" b="b"/>
                <a:pathLst>
                  <a:path w="87" h="27">
                    <a:moveTo>
                      <a:pt x="57" y="27"/>
                    </a:moveTo>
                    <a:cubicBezTo>
                      <a:pt x="58" y="27"/>
                      <a:pt x="58" y="27"/>
                      <a:pt x="59" y="27"/>
                    </a:cubicBezTo>
                    <a:cubicBezTo>
                      <a:pt x="87" y="0"/>
                      <a:pt x="87" y="0"/>
                      <a:pt x="87" y="0"/>
                    </a:cubicBezTo>
                    <a:cubicBezTo>
                      <a:pt x="0" y="0"/>
                      <a:pt x="0" y="0"/>
                      <a:pt x="0" y="0"/>
                    </a:cubicBezTo>
                    <a:cubicBezTo>
                      <a:pt x="6" y="27"/>
                      <a:pt x="6" y="27"/>
                      <a:pt x="6" y="27"/>
                    </a:cubicBezTo>
                    <a:lnTo>
                      <a:pt x="57" y="27"/>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4" name="Freeform 53"/>
              <p:cNvSpPr>
                <a:spLocks/>
              </p:cNvSpPr>
              <p:nvPr/>
            </p:nvSpPr>
            <p:spPr bwMode="auto">
              <a:xfrm>
                <a:off x="7171407" y="2194719"/>
                <a:ext cx="109538" cy="34925"/>
              </a:xfrm>
              <a:custGeom>
                <a:avLst/>
                <a:gdLst>
                  <a:gd name="T0" fmla="*/ 61 w 89"/>
                  <a:gd name="T1" fmla="*/ 28 h 28"/>
                  <a:gd name="T2" fmla="*/ 89 w 89"/>
                  <a:gd name="T3" fmla="*/ 0 h 28"/>
                  <a:gd name="T4" fmla="*/ 42 w 89"/>
                  <a:gd name="T5" fmla="*/ 0 h 28"/>
                  <a:gd name="T6" fmla="*/ 0 w 89"/>
                  <a:gd name="T7" fmla="*/ 28 h 28"/>
                  <a:gd name="T8" fmla="*/ 61 w 89"/>
                  <a:gd name="T9" fmla="*/ 28 h 28"/>
                  <a:gd name="T10" fmla="*/ 61 w 89"/>
                  <a:gd name="T11" fmla="*/ 28 h 28"/>
                </a:gdLst>
                <a:ahLst/>
                <a:cxnLst>
                  <a:cxn ang="0">
                    <a:pos x="T0" y="T1"/>
                  </a:cxn>
                  <a:cxn ang="0">
                    <a:pos x="T2" y="T3"/>
                  </a:cxn>
                  <a:cxn ang="0">
                    <a:pos x="T4" y="T5"/>
                  </a:cxn>
                  <a:cxn ang="0">
                    <a:pos x="T6" y="T7"/>
                  </a:cxn>
                  <a:cxn ang="0">
                    <a:pos x="T8" y="T9"/>
                  </a:cxn>
                  <a:cxn ang="0">
                    <a:pos x="T10" y="T11"/>
                  </a:cxn>
                </a:cxnLst>
                <a:rect l="0" t="0" r="r" b="b"/>
                <a:pathLst>
                  <a:path w="89" h="28">
                    <a:moveTo>
                      <a:pt x="61" y="28"/>
                    </a:moveTo>
                    <a:cubicBezTo>
                      <a:pt x="89" y="0"/>
                      <a:pt x="89" y="0"/>
                      <a:pt x="89" y="0"/>
                    </a:cubicBezTo>
                    <a:cubicBezTo>
                      <a:pt x="42" y="0"/>
                      <a:pt x="42" y="0"/>
                      <a:pt x="42" y="0"/>
                    </a:cubicBezTo>
                    <a:cubicBezTo>
                      <a:pt x="0" y="28"/>
                      <a:pt x="0" y="28"/>
                      <a:pt x="0" y="28"/>
                    </a:cubicBezTo>
                    <a:cubicBezTo>
                      <a:pt x="61" y="28"/>
                      <a:pt x="61" y="28"/>
                      <a:pt x="61" y="28"/>
                    </a:cubicBezTo>
                    <a:cubicBezTo>
                      <a:pt x="61" y="28"/>
                      <a:pt x="61" y="28"/>
                      <a:pt x="61" y="28"/>
                    </a:cubicBez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5" name="Freeform 54"/>
              <p:cNvSpPr>
                <a:spLocks/>
              </p:cNvSpPr>
              <p:nvPr/>
            </p:nvSpPr>
            <p:spPr bwMode="auto">
              <a:xfrm>
                <a:off x="6942807" y="2153444"/>
                <a:ext cx="106363" cy="33338"/>
              </a:xfrm>
              <a:custGeom>
                <a:avLst/>
                <a:gdLst>
                  <a:gd name="T0" fmla="*/ 28 w 86"/>
                  <a:gd name="T1" fmla="*/ 27 h 27"/>
                  <a:gd name="T2" fmla="*/ 29 w 86"/>
                  <a:gd name="T3" fmla="*/ 27 h 27"/>
                  <a:gd name="T4" fmla="*/ 79 w 86"/>
                  <a:gd name="T5" fmla="*/ 27 h 27"/>
                  <a:gd name="T6" fmla="*/ 86 w 86"/>
                  <a:gd name="T7" fmla="*/ 0 h 27"/>
                  <a:gd name="T8" fmla="*/ 0 w 86"/>
                  <a:gd name="T9" fmla="*/ 0 h 27"/>
                  <a:gd name="T10" fmla="*/ 28 w 86"/>
                  <a:gd name="T11" fmla="*/ 27 h 27"/>
                </a:gdLst>
                <a:ahLst/>
                <a:cxnLst>
                  <a:cxn ang="0">
                    <a:pos x="T0" y="T1"/>
                  </a:cxn>
                  <a:cxn ang="0">
                    <a:pos x="T2" y="T3"/>
                  </a:cxn>
                  <a:cxn ang="0">
                    <a:pos x="T4" y="T5"/>
                  </a:cxn>
                  <a:cxn ang="0">
                    <a:pos x="T6" y="T7"/>
                  </a:cxn>
                  <a:cxn ang="0">
                    <a:pos x="T8" y="T9"/>
                  </a:cxn>
                  <a:cxn ang="0">
                    <a:pos x="T10" y="T11"/>
                  </a:cxn>
                </a:cxnLst>
                <a:rect l="0" t="0" r="r" b="b"/>
                <a:pathLst>
                  <a:path w="86" h="27">
                    <a:moveTo>
                      <a:pt x="28" y="27"/>
                    </a:moveTo>
                    <a:cubicBezTo>
                      <a:pt x="28" y="27"/>
                      <a:pt x="28" y="27"/>
                      <a:pt x="29" y="27"/>
                    </a:cubicBezTo>
                    <a:cubicBezTo>
                      <a:pt x="79" y="27"/>
                      <a:pt x="79" y="27"/>
                      <a:pt x="79" y="27"/>
                    </a:cubicBezTo>
                    <a:cubicBezTo>
                      <a:pt x="86" y="0"/>
                      <a:pt x="86" y="0"/>
                      <a:pt x="86" y="0"/>
                    </a:cubicBezTo>
                    <a:cubicBezTo>
                      <a:pt x="0" y="0"/>
                      <a:pt x="0" y="0"/>
                      <a:pt x="0" y="0"/>
                    </a:cubicBezTo>
                    <a:lnTo>
                      <a:pt x="28" y="27"/>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6" name="Freeform 55"/>
              <p:cNvSpPr>
                <a:spLocks/>
              </p:cNvSpPr>
              <p:nvPr/>
            </p:nvSpPr>
            <p:spPr bwMode="auto">
              <a:xfrm>
                <a:off x="6987257" y="2194719"/>
                <a:ext cx="107950" cy="34925"/>
              </a:xfrm>
              <a:custGeom>
                <a:avLst/>
                <a:gdLst>
                  <a:gd name="T0" fmla="*/ 21 w 68"/>
                  <a:gd name="T1" fmla="*/ 22 h 22"/>
                  <a:gd name="T2" fmla="*/ 68 w 68"/>
                  <a:gd name="T3" fmla="*/ 22 h 22"/>
                  <a:gd name="T4" fmla="*/ 34 w 68"/>
                  <a:gd name="T5" fmla="*/ 0 h 22"/>
                  <a:gd name="T6" fmla="*/ 0 w 68"/>
                  <a:gd name="T7" fmla="*/ 0 h 22"/>
                  <a:gd name="T8" fmla="*/ 21 w 68"/>
                  <a:gd name="T9" fmla="*/ 22 h 22"/>
                </a:gdLst>
                <a:ahLst/>
                <a:cxnLst>
                  <a:cxn ang="0">
                    <a:pos x="T0" y="T1"/>
                  </a:cxn>
                  <a:cxn ang="0">
                    <a:pos x="T2" y="T3"/>
                  </a:cxn>
                  <a:cxn ang="0">
                    <a:pos x="T4" y="T5"/>
                  </a:cxn>
                  <a:cxn ang="0">
                    <a:pos x="T6" y="T7"/>
                  </a:cxn>
                  <a:cxn ang="0">
                    <a:pos x="T8" y="T9"/>
                  </a:cxn>
                </a:cxnLst>
                <a:rect l="0" t="0" r="r" b="b"/>
                <a:pathLst>
                  <a:path w="68" h="22">
                    <a:moveTo>
                      <a:pt x="21" y="22"/>
                    </a:moveTo>
                    <a:lnTo>
                      <a:pt x="68" y="22"/>
                    </a:lnTo>
                    <a:lnTo>
                      <a:pt x="34" y="0"/>
                    </a:lnTo>
                    <a:lnTo>
                      <a:pt x="0" y="0"/>
                    </a:lnTo>
                    <a:lnTo>
                      <a:pt x="21" y="22"/>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7" name="Freeform 56"/>
              <p:cNvSpPr>
                <a:spLocks/>
              </p:cNvSpPr>
              <p:nvPr/>
            </p:nvSpPr>
            <p:spPr bwMode="auto">
              <a:xfrm>
                <a:off x="7028532" y="2237582"/>
                <a:ext cx="211138" cy="33338"/>
              </a:xfrm>
              <a:custGeom>
                <a:avLst/>
                <a:gdLst>
                  <a:gd name="T0" fmla="*/ 107 w 172"/>
                  <a:gd name="T1" fmla="*/ 0 h 28"/>
                  <a:gd name="T2" fmla="*/ 85 w 172"/>
                  <a:gd name="T3" fmla="*/ 14 h 28"/>
                  <a:gd name="T4" fmla="*/ 64 w 172"/>
                  <a:gd name="T5" fmla="*/ 0 h 28"/>
                  <a:gd name="T6" fmla="*/ 0 w 172"/>
                  <a:gd name="T7" fmla="*/ 0 h 28"/>
                  <a:gd name="T8" fmla="*/ 27 w 172"/>
                  <a:gd name="T9" fmla="*/ 27 h 28"/>
                  <a:gd name="T10" fmla="*/ 33 w 172"/>
                  <a:gd name="T11" fmla="*/ 28 h 28"/>
                  <a:gd name="T12" fmla="*/ 137 w 172"/>
                  <a:gd name="T13" fmla="*/ 28 h 28"/>
                  <a:gd name="T14" fmla="*/ 146 w 172"/>
                  <a:gd name="T15" fmla="*/ 27 h 28"/>
                  <a:gd name="T16" fmla="*/ 172 w 172"/>
                  <a:gd name="T17" fmla="*/ 0 h 28"/>
                  <a:gd name="T18" fmla="*/ 107 w 172"/>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28">
                    <a:moveTo>
                      <a:pt x="107" y="0"/>
                    </a:moveTo>
                    <a:cubicBezTo>
                      <a:pt x="85" y="14"/>
                      <a:pt x="85" y="14"/>
                      <a:pt x="85" y="14"/>
                    </a:cubicBezTo>
                    <a:cubicBezTo>
                      <a:pt x="64" y="0"/>
                      <a:pt x="64" y="0"/>
                      <a:pt x="64" y="0"/>
                    </a:cubicBezTo>
                    <a:cubicBezTo>
                      <a:pt x="0" y="0"/>
                      <a:pt x="0" y="0"/>
                      <a:pt x="0" y="0"/>
                    </a:cubicBezTo>
                    <a:cubicBezTo>
                      <a:pt x="27" y="27"/>
                      <a:pt x="27" y="27"/>
                      <a:pt x="27" y="27"/>
                    </a:cubicBezTo>
                    <a:cubicBezTo>
                      <a:pt x="29" y="28"/>
                      <a:pt x="31" y="28"/>
                      <a:pt x="33" y="28"/>
                    </a:cubicBezTo>
                    <a:cubicBezTo>
                      <a:pt x="137" y="28"/>
                      <a:pt x="137" y="28"/>
                      <a:pt x="137" y="28"/>
                    </a:cubicBezTo>
                    <a:cubicBezTo>
                      <a:pt x="140" y="28"/>
                      <a:pt x="143" y="27"/>
                      <a:pt x="146" y="27"/>
                    </a:cubicBezTo>
                    <a:cubicBezTo>
                      <a:pt x="172" y="0"/>
                      <a:pt x="172" y="0"/>
                      <a:pt x="172" y="0"/>
                    </a:cubicBezTo>
                    <a:lnTo>
                      <a:pt x="107" y="0"/>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grpSp>
        <p:nvGrpSpPr>
          <p:cNvPr id="10" name="Group 9"/>
          <p:cNvGrpSpPr/>
          <p:nvPr/>
        </p:nvGrpSpPr>
        <p:grpSpPr>
          <a:xfrm>
            <a:off x="287917" y="2952607"/>
            <a:ext cx="1048029" cy="645796"/>
            <a:chOff x="173480" y="3481677"/>
            <a:chExt cx="1048029" cy="645796"/>
          </a:xfrm>
        </p:grpSpPr>
        <p:sp>
          <p:nvSpPr>
            <p:cNvPr id="33" name="Rectangle 32"/>
            <p:cNvSpPr/>
            <p:nvPr/>
          </p:nvSpPr>
          <p:spPr>
            <a:xfrm>
              <a:off x="173480" y="3873557"/>
              <a:ext cx="1048029" cy="2539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dirty="0" smtClean="0">
                  <a:solidFill>
                    <a:srgbClr val="002060"/>
                  </a:solidFill>
                  <a:latin typeface="Arial"/>
                </a:rPr>
                <a:t>Expertise</a:t>
              </a:r>
            </a:p>
          </p:txBody>
        </p:sp>
        <p:grpSp>
          <p:nvGrpSpPr>
            <p:cNvPr id="34" name="Group 33"/>
            <p:cNvGrpSpPr/>
            <p:nvPr/>
          </p:nvGrpSpPr>
          <p:grpSpPr>
            <a:xfrm>
              <a:off x="344068" y="3481677"/>
              <a:ext cx="730911" cy="376614"/>
              <a:chOff x="7933407" y="2089944"/>
              <a:chExt cx="415926" cy="214313"/>
            </a:xfrm>
            <a:solidFill>
              <a:srgbClr val="002060"/>
            </a:solidFill>
          </p:grpSpPr>
          <p:sp>
            <p:nvSpPr>
              <p:cNvPr id="35" name="Freeform 34"/>
              <p:cNvSpPr>
                <a:spLocks noEditPoints="1"/>
              </p:cNvSpPr>
              <p:nvPr/>
            </p:nvSpPr>
            <p:spPr bwMode="auto">
              <a:xfrm>
                <a:off x="8069932" y="2089944"/>
                <a:ext cx="144463" cy="214313"/>
              </a:xfrm>
              <a:custGeom>
                <a:avLst/>
                <a:gdLst>
                  <a:gd name="T0" fmla="*/ 59 w 118"/>
                  <a:gd name="T1" fmla="*/ 173 h 173"/>
                  <a:gd name="T2" fmla="*/ 48 w 118"/>
                  <a:gd name="T3" fmla="*/ 171 h 173"/>
                  <a:gd name="T4" fmla="*/ 10 w 118"/>
                  <a:gd name="T5" fmla="*/ 147 h 173"/>
                  <a:gd name="T6" fmla="*/ 0 w 118"/>
                  <a:gd name="T7" fmla="*/ 129 h 173"/>
                  <a:gd name="T8" fmla="*/ 0 w 118"/>
                  <a:gd name="T9" fmla="*/ 25 h 173"/>
                  <a:gd name="T10" fmla="*/ 13 w 118"/>
                  <a:gd name="T11" fmla="*/ 9 h 173"/>
                  <a:gd name="T12" fmla="*/ 50 w 118"/>
                  <a:gd name="T13" fmla="*/ 1 h 173"/>
                  <a:gd name="T14" fmla="*/ 60 w 118"/>
                  <a:gd name="T15" fmla="*/ 0 h 173"/>
                  <a:gd name="T16" fmla="*/ 70 w 118"/>
                  <a:gd name="T17" fmla="*/ 1 h 173"/>
                  <a:gd name="T18" fmla="*/ 105 w 118"/>
                  <a:gd name="T19" fmla="*/ 9 h 173"/>
                  <a:gd name="T20" fmla="*/ 118 w 118"/>
                  <a:gd name="T21" fmla="*/ 25 h 173"/>
                  <a:gd name="T22" fmla="*/ 118 w 118"/>
                  <a:gd name="T23" fmla="*/ 129 h 173"/>
                  <a:gd name="T24" fmla="*/ 107 w 118"/>
                  <a:gd name="T25" fmla="*/ 147 h 173"/>
                  <a:gd name="T26" fmla="*/ 69 w 118"/>
                  <a:gd name="T27" fmla="*/ 171 h 173"/>
                  <a:gd name="T28" fmla="*/ 59 w 118"/>
                  <a:gd name="T29" fmla="*/ 173 h 173"/>
                  <a:gd name="T30" fmla="*/ 60 w 118"/>
                  <a:gd name="T31" fmla="*/ 10 h 173"/>
                  <a:gd name="T32" fmla="*/ 52 w 118"/>
                  <a:gd name="T33" fmla="*/ 10 h 173"/>
                  <a:gd name="T34" fmla="*/ 15 w 118"/>
                  <a:gd name="T35" fmla="*/ 18 h 173"/>
                  <a:gd name="T36" fmla="*/ 9 w 118"/>
                  <a:gd name="T37" fmla="*/ 25 h 173"/>
                  <a:gd name="T38" fmla="*/ 9 w 118"/>
                  <a:gd name="T39" fmla="*/ 129 h 173"/>
                  <a:gd name="T40" fmla="*/ 15 w 118"/>
                  <a:gd name="T41" fmla="*/ 139 h 173"/>
                  <a:gd name="T42" fmla="*/ 53 w 118"/>
                  <a:gd name="T43" fmla="*/ 163 h 173"/>
                  <a:gd name="T44" fmla="*/ 59 w 118"/>
                  <a:gd name="T45" fmla="*/ 164 h 173"/>
                  <a:gd name="T46" fmla="*/ 64 w 118"/>
                  <a:gd name="T47" fmla="*/ 163 h 173"/>
                  <a:gd name="T48" fmla="*/ 103 w 118"/>
                  <a:gd name="T49" fmla="*/ 139 h 173"/>
                  <a:gd name="T50" fmla="*/ 108 w 118"/>
                  <a:gd name="T51" fmla="*/ 129 h 173"/>
                  <a:gd name="T52" fmla="*/ 108 w 118"/>
                  <a:gd name="T53" fmla="*/ 25 h 173"/>
                  <a:gd name="T54" fmla="*/ 103 w 118"/>
                  <a:gd name="T55" fmla="*/ 18 h 173"/>
                  <a:gd name="T56" fmla="*/ 68 w 118"/>
                  <a:gd name="T57" fmla="*/ 10 h 173"/>
                  <a:gd name="T58" fmla="*/ 60 w 118"/>
                  <a:gd name="T59" fmla="*/ 1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 h="173">
                    <a:moveTo>
                      <a:pt x="59" y="173"/>
                    </a:moveTo>
                    <a:cubicBezTo>
                      <a:pt x="55" y="173"/>
                      <a:pt x="51" y="172"/>
                      <a:pt x="48" y="171"/>
                    </a:cubicBezTo>
                    <a:cubicBezTo>
                      <a:pt x="10" y="147"/>
                      <a:pt x="10" y="147"/>
                      <a:pt x="10" y="147"/>
                    </a:cubicBezTo>
                    <a:cubicBezTo>
                      <a:pt x="4" y="144"/>
                      <a:pt x="0" y="136"/>
                      <a:pt x="0" y="129"/>
                    </a:cubicBezTo>
                    <a:cubicBezTo>
                      <a:pt x="0" y="25"/>
                      <a:pt x="0" y="25"/>
                      <a:pt x="0" y="25"/>
                    </a:cubicBezTo>
                    <a:cubicBezTo>
                      <a:pt x="0" y="17"/>
                      <a:pt x="5" y="10"/>
                      <a:pt x="13" y="9"/>
                    </a:cubicBezTo>
                    <a:cubicBezTo>
                      <a:pt x="50" y="1"/>
                      <a:pt x="50" y="1"/>
                      <a:pt x="50" y="1"/>
                    </a:cubicBezTo>
                    <a:cubicBezTo>
                      <a:pt x="52" y="1"/>
                      <a:pt x="56" y="0"/>
                      <a:pt x="60" y="0"/>
                    </a:cubicBezTo>
                    <a:cubicBezTo>
                      <a:pt x="63" y="0"/>
                      <a:pt x="67" y="1"/>
                      <a:pt x="70" y="1"/>
                    </a:cubicBezTo>
                    <a:cubicBezTo>
                      <a:pt x="105" y="9"/>
                      <a:pt x="105" y="9"/>
                      <a:pt x="105" y="9"/>
                    </a:cubicBezTo>
                    <a:cubicBezTo>
                      <a:pt x="112" y="10"/>
                      <a:pt x="118" y="17"/>
                      <a:pt x="118" y="25"/>
                    </a:cubicBezTo>
                    <a:cubicBezTo>
                      <a:pt x="118" y="129"/>
                      <a:pt x="118" y="129"/>
                      <a:pt x="118" y="129"/>
                    </a:cubicBezTo>
                    <a:cubicBezTo>
                      <a:pt x="118" y="136"/>
                      <a:pt x="113" y="144"/>
                      <a:pt x="107" y="147"/>
                    </a:cubicBezTo>
                    <a:cubicBezTo>
                      <a:pt x="69" y="171"/>
                      <a:pt x="69" y="171"/>
                      <a:pt x="69" y="171"/>
                    </a:cubicBezTo>
                    <a:cubicBezTo>
                      <a:pt x="66" y="172"/>
                      <a:pt x="63" y="173"/>
                      <a:pt x="59" y="173"/>
                    </a:cubicBezTo>
                    <a:close/>
                    <a:moveTo>
                      <a:pt x="60" y="10"/>
                    </a:moveTo>
                    <a:cubicBezTo>
                      <a:pt x="57" y="10"/>
                      <a:pt x="54" y="10"/>
                      <a:pt x="52" y="10"/>
                    </a:cubicBezTo>
                    <a:cubicBezTo>
                      <a:pt x="15" y="18"/>
                      <a:pt x="15" y="18"/>
                      <a:pt x="15" y="18"/>
                    </a:cubicBezTo>
                    <a:cubicBezTo>
                      <a:pt x="12" y="19"/>
                      <a:pt x="9" y="22"/>
                      <a:pt x="9" y="25"/>
                    </a:cubicBezTo>
                    <a:cubicBezTo>
                      <a:pt x="9" y="129"/>
                      <a:pt x="9" y="129"/>
                      <a:pt x="9" y="129"/>
                    </a:cubicBezTo>
                    <a:cubicBezTo>
                      <a:pt x="9" y="133"/>
                      <a:pt x="12" y="138"/>
                      <a:pt x="15" y="139"/>
                    </a:cubicBezTo>
                    <a:cubicBezTo>
                      <a:pt x="53" y="163"/>
                      <a:pt x="53" y="163"/>
                      <a:pt x="53" y="163"/>
                    </a:cubicBezTo>
                    <a:cubicBezTo>
                      <a:pt x="54" y="163"/>
                      <a:pt x="57" y="164"/>
                      <a:pt x="59" y="164"/>
                    </a:cubicBezTo>
                    <a:cubicBezTo>
                      <a:pt x="61" y="164"/>
                      <a:pt x="63" y="163"/>
                      <a:pt x="64" y="163"/>
                    </a:cubicBezTo>
                    <a:cubicBezTo>
                      <a:pt x="103" y="139"/>
                      <a:pt x="103" y="139"/>
                      <a:pt x="103" y="139"/>
                    </a:cubicBezTo>
                    <a:cubicBezTo>
                      <a:pt x="106" y="138"/>
                      <a:pt x="108" y="133"/>
                      <a:pt x="108" y="129"/>
                    </a:cubicBezTo>
                    <a:cubicBezTo>
                      <a:pt x="108" y="25"/>
                      <a:pt x="108" y="25"/>
                      <a:pt x="108" y="25"/>
                    </a:cubicBezTo>
                    <a:cubicBezTo>
                      <a:pt x="108" y="22"/>
                      <a:pt x="106" y="19"/>
                      <a:pt x="103" y="18"/>
                    </a:cubicBezTo>
                    <a:cubicBezTo>
                      <a:pt x="68" y="10"/>
                      <a:pt x="68" y="10"/>
                      <a:pt x="68" y="10"/>
                    </a:cubicBezTo>
                    <a:cubicBezTo>
                      <a:pt x="66" y="10"/>
                      <a:pt x="63" y="10"/>
                      <a:pt x="60" y="10"/>
                    </a:cubicBez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6" name="Freeform 35"/>
              <p:cNvSpPr>
                <a:spLocks noEditPoints="1"/>
              </p:cNvSpPr>
              <p:nvPr/>
            </p:nvSpPr>
            <p:spPr bwMode="auto">
              <a:xfrm>
                <a:off x="8104857" y="2126457"/>
                <a:ext cx="76200" cy="131763"/>
              </a:xfrm>
              <a:custGeom>
                <a:avLst/>
                <a:gdLst>
                  <a:gd name="T0" fmla="*/ 44 w 48"/>
                  <a:gd name="T1" fmla="*/ 0 h 83"/>
                  <a:gd name="T2" fmla="*/ 0 w 48"/>
                  <a:gd name="T3" fmla="*/ 47 h 83"/>
                  <a:gd name="T4" fmla="*/ 16 w 48"/>
                  <a:gd name="T5" fmla="*/ 47 h 83"/>
                  <a:gd name="T6" fmla="*/ 3 w 48"/>
                  <a:gd name="T7" fmla="*/ 83 h 83"/>
                  <a:gd name="T8" fmla="*/ 48 w 48"/>
                  <a:gd name="T9" fmla="*/ 35 h 83"/>
                  <a:gd name="T10" fmla="*/ 32 w 48"/>
                  <a:gd name="T11" fmla="*/ 35 h 83"/>
                  <a:gd name="T12" fmla="*/ 44 w 48"/>
                  <a:gd name="T13" fmla="*/ 0 h 83"/>
                  <a:gd name="T14" fmla="*/ 44 w 48"/>
                  <a:gd name="T15" fmla="*/ 0 h 83"/>
                  <a:gd name="T16" fmla="*/ 44 w 48"/>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3">
                    <a:moveTo>
                      <a:pt x="44" y="0"/>
                    </a:moveTo>
                    <a:lnTo>
                      <a:pt x="0" y="47"/>
                    </a:lnTo>
                    <a:lnTo>
                      <a:pt x="16" y="47"/>
                    </a:lnTo>
                    <a:lnTo>
                      <a:pt x="3" y="83"/>
                    </a:lnTo>
                    <a:lnTo>
                      <a:pt x="48" y="35"/>
                    </a:lnTo>
                    <a:lnTo>
                      <a:pt x="32" y="35"/>
                    </a:lnTo>
                    <a:lnTo>
                      <a:pt x="44" y="0"/>
                    </a:lnTo>
                    <a:close/>
                    <a:moveTo>
                      <a:pt x="44" y="0"/>
                    </a:moveTo>
                    <a:lnTo>
                      <a:pt x="44" y="0"/>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7" name="Freeform 36"/>
              <p:cNvSpPr>
                <a:spLocks noEditPoints="1"/>
              </p:cNvSpPr>
              <p:nvPr/>
            </p:nvSpPr>
            <p:spPr bwMode="auto">
              <a:xfrm>
                <a:off x="8104857" y="2126457"/>
                <a:ext cx="76200" cy="131763"/>
              </a:xfrm>
              <a:custGeom>
                <a:avLst/>
                <a:gdLst>
                  <a:gd name="T0" fmla="*/ 44 w 48"/>
                  <a:gd name="T1" fmla="*/ 0 h 83"/>
                  <a:gd name="T2" fmla="*/ 0 w 48"/>
                  <a:gd name="T3" fmla="*/ 47 h 83"/>
                  <a:gd name="T4" fmla="*/ 16 w 48"/>
                  <a:gd name="T5" fmla="*/ 47 h 83"/>
                  <a:gd name="T6" fmla="*/ 3 w 48"/>
                  <a:gd name="T7" fmla="*/ 83 h 83"/>
                  <a:gd name="T8" fmla="*/ 48 w 48"/>
                  <a:gd name="T9" fmla="*/ 35 h 83"/>
                  <a:gd name="T10" fmla="*/ 32 w 48"/>
                  <a:gd name="T11" fmla="*/ 35 h 83"/>
                  <a:gd name="T12" fmla="*/ 44 w 48"/>
                  <a:gd name="T13" fmla="*/ 0 h 83"/>
                  <a:gd name="T14" fmla="*/ 44 w 48"/>
                  <a:gd name="T15" fmla="*/ 0 h 83"/>
                  <a:gd name="T16" fmla="*/ 44 w 48"/>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3">
                    <a:moveTo>
                      <a:pt x="44" y="0"/>
                    </a:moveTo>
                    <a:lnTo>
                      <a:pt x="0" y="47"/>
                    </a:lnTo>
                    <a:lnTo>
                      <a:pt x="16" y="47"/>
                    </a:lnTo>
                    <a:lnTo>
                      <a:pt x="3" y="83"/>
                    </a:lnTo>
                    <a:lnTo>
                      <a:pt x="48" y="35"/>
                    </a:lnTo>
                    <a:lnTo>
                      <a:pt x="32" y="35"/>
                    </a:lnTo>
                    <a:lnTo>
                      <a:pt x="44" y="0"/>
                    </a:lnTo>
                    <a:moveTo>
                      <a:pt x="44" y="0"/>
                    </a:moveTo>
                    <a:lnTo>
                      <a:pt x="44" y="0"/>
                    </a:lnTo>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8" name="Freeform 37"/>
              <p:cNvSpPr>
                <a:spLocks/>
              </p:cNvSpPr>
              <p:nvPr/>
            </p:nvSpPr>
            <p:spPr bwMode="auto">
              <a:xfrm>
                <a:off x="8223920" y="2132807"/>
                <a:ext cx="125413" cy="30163"/>
              </a:xfrm>
              <a:custGeom>
                <a:avLst/>
                <a:gdLst>
                  <a:gd name="T0" fmla="*/ 79 w 79"/>
                  <a:gd name="T1" fmla="*/ 0 h 19"/>
                  <a:gd name="T2" fmla="*/ 0 w 79"/>
                  <a:gd name="T3" fmla="*/ 0 h 19"/>
                  <a:gd name="T4" fmla="*/ 0 w 79"/>
                  <a:gd name="T5" fmla="*/ 19 h 19"/>
                  <a:gd name="T6" fmla="*/ 61 w 79"/>
                  <a:gd name="T7" fmla="*/ 19 h 19"/>
                  <a:gd name="T8" fmla="*/ 79 w 79"/>
                  <a:gd name="T9" fmla="*/ 0 h 19"/>
                </a:gdLst>
                <a:ahLst/>
                <a:cxnLst>
                  <a:cxn ang="0">
                    <a:pos x="T0" y="T1"/>
                  </a:cxn>
                  <a:cxn ang="0">
                    <a:pos x="T2" y="T3"/>
                  </a:cxn>
                  <a:cxn ang="0">
                    <a:pos x="T4" y="T5"/>
                  </a:cxn>
                  <a:cxn ang="0">
                    <a:pos x="T6" y="T7"/>
                  </a:cxn>
                  <a:cxn ang="0">
                    <a:pos x="T8" y="T9"/>
                  </a:cxn>
                </a:cxnLst>
                <a:rect l="0" t="0" r="r" b="b"/>
                <a:pathLst>
                  <a:path w="79" h="19">
                    <a:moveTo>
                      <a:pt x="79" y="0"/>
                    </a:moveTo>
                    <a:lnTo>
                      <a:pt x="0" y="0"/>
                    </a:lnTo>
                    <a:lnTo>
                      <a:pt x="0" y="19"/>
                    </a:lnTo>
                    <a:lnTo>
                      <a:pt x="61" y="19"/>
                    </a:lnTo>
                    <a:lnTo>
                      <a:pt x="79" y="0"/>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Freeform 38"/>
              <p:cNvSpPr>
                <a:spLocks/>
              </p:cNvSpPr>
              <p:nvPr/>
            </p:nvSpPr>
            <p:spPr bwMode="auto">
              <a:xfrm>
                <a:off x="8223920" y="2169319"/>
                <a:ext cx="90488" cy="28575"/>
              </a:xfrm>
              <a:custGeom>
                <a:avLst/>
                <a:gdLst>
                  <a:gd name="T0" fmla="*/ 57 w 57"/>
                  <a:gd name="T1" fmla="*/ 0 h 18"/>
                  <a:gd name="T2" fmla="*/ 0 w 57"/>
                  <a:gd name="T3" fmla="*/ 0 h 18"/>
                  <a:gd name="T4" fmla="*/ 0 w 57"/>
                  <a:gd name="T5" fmla="*/ 18 h 18"/>
                  <a:gd name="T6" fmla="*/ 38 w 57"/>
                  <a:gd name="T7" fmla="*/ 18 h 18"/>
                  <a:gd name="T8" fmla="*/ 57 w 57"/>
                  <a:gd name="T9" fmla="*/ 0 h 18"/>
                </a:gdLst>
                <a:ahLst/>
                <a:cxnLst>
                  <a:cxn ang="0">
                    <a:pos x="T0" y="T1"/>
                  </a:cxn>
                  <a:cxn ang="0">
                    <a:pos x="T2" y="T3"/>
                  </a:cxn>
                  <a:cxn ang="0">
                    <a:pos x="T4" y="T5"/>
                  </a:cxn>
                  <a:cxn ang="0">
                    <a:pos x="T6" y="T7"/>
                  </a:cxn>
                  <a:cxn ang="0">
                    <a:pos x="T8" y="T9"/>
                  </a:cxn>
                </a:cxnLst>
                <a:rect l="0" t="0" r="r" b="b"/>
                <a:pathLst>
                  <a:path w="57" h="18">
                    <a:moveTo>
                      <a:pt x="57" y="0"/>
                    </a:moveTo>
                    <a:lnTo>
                      <a:pt x="0" y="0"/>
                    </a:lnTo>
                    <a:lnTo>
                      <a:pt x="0" y="18"/>
                    </a:lnTo>
                    <a:lnTo>
                      <a:pt x="38" y="18"/>
                    </a:lnTo>
                    <a:lnTo>
                      <a:pt x="57" y="0"/>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0" name="Freeform 39"/>
              <p:cNvSpPr>
                <a:spLocks/>
              </p:cNvSpPr>
              <p:nvPr/>
            </p:nvSpPr>
            <p:spPr bwMode="auto">
              <a:xfrm>
                <a:off x="8223920" y="2205832"/>
                <a:ext cx="53975" cy="30163"/>
              </a:xfrm>
              <a:custGeom>
                <a:avLst/>
                <a:gdLst>
                  <a:gd name="T0" fmla="*/ 34 w 34"/>
                  <a:gd name="T1" fmla="*/ 0 h 19"/>
                  <a:gd name="T2" fmla="*/ 0 w 34"/>
                  <a:gd name="T3" fmla="*/ 0 h 19"/>
                  <a:gd name="T4" fmla="*/ 0 w 34"/>
                  <a:gd name="T5" fmla="*/ 19 h 19"/>
                  <a:gd name="T6" fmla="*/ 15 w 34"/>
                  <a:gd name="T7" fmla="*/ 19 h 19"/>
                  <a:gd name="T8" fmla="*/ 34 w 34"/>
                  <a:gd name="T9" fmla="*/ 0 h 19"/>
                </a:gdLst>
                <a:ahLst/>
                <a:cxnLst>
                  <a:cxn ang="0">
                    <a:pos x="T0" y="T1"/>
                  </a:cxn>
                  <a:cxn ang="0">
                    <a:pos x="T2" y="T3"/>
                  </a:cxn>
                  <a:cxn ang="0">
                    <a:pos x="T4" y="T5"/>
                  </a:cxn>
                  <a:cxn ang="0">
                    <a:pos x="T6" y="T7"/>
                  </a:cxn>
                  <a:cxn ang="0">
                    <a:pos x="T8" y="T9"/>
                  </a:cxn>
                </a:cxnLst>
                <a:rect l="0" t="0" r="r" b="b"/>
                <a:pathLst>
                  <a:path w="34" h="19">
                    <a:moveTo>
                      <a:pt x="34" y="0"/>
                    </a:moveTo>
                    <a:lnTo>
                      <a:pt x="0" y="0"/>
                    </a:lnTo>
                    <a:lnTo>
                      <a:pt x="0" y="19"/>
                    </a:lnTo>
                    <a:lnTo>
                      <a:pt x="15" y="19"/>
                    </a:lnTo>
                    <a:lnTo>
                      <a:pt x="34" y="0"/>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1" name="Freeform 40"/>
              <p:cNvSpPr>
                <a:spLocks/>
              </p:cNvSpPr>
              <p:nvPr/>
            </p:nvSpPr>
            <p:spPr bwMode="auto">
              <a:xfrm>
                <a:off x="7933407" y="2131219"/>
                <a:ext cx="127000" cy="30163"/>
              </a:xfrm>
              <a:custGeom>
                <a:avLst/>
                <a:gdLst>
                  <a:gd name="T0" fmla="*/ 0 w 80"/>
                  <a:gd name="T1" fmla="*/ 0 h 19"/>
                  <a:gd name="T2" fmla="*/ 80 w 80"/>
                  <a:gd name="T3" fmla="*/ 0 h 19"/>
                  <a:gd name="T4" fmla="*/ 80 w 80"/>
                  <a:gd name="T5" fmla="*/ 19 h 19"/>
                  <a:gd name="T6" fmla="*/ 19 w 80"/>
                  <a:gd name="T7" fmla="*/ 19 h 19"/>
                  <a:gd name="T8" fmla="*/ 0 w 80"/>
                  <a:gd name="T9" fmla="*/ 0 h 19"/>
                </a:gdLst>
                <a:ahLst/>
                <a:cxnLst>
                  <a:cxn ang="0">
                    <a:pos x="T0" y="T1"/>
                  </a:cxn>
                  <a:cxn ang="0">
                    <a:pos x="T2" y="T3"/>
                  </a:cxn>
                  <a:cxn ang="0">
                    <a:pos x="T4" y="T5"/>
                  </a:cxn>
                  <a:cxn ang="0">
                    <a:pos x="T6" y="T7"/>
                  </a:cxn>
                  <a:cxn ang="0">
                    <a:pos x="T8" y="T9"/>
                  </a:cxn>
                </a:cxnLst>
                <a:rect l="0" t="0" r="r" b="b"/>
                <a:pathLst>
                  <a:path w="80" h="19">
                    <a:moveTo>
                      <a:pt x="0" y="0"/>
                    </a:moveTo>
                    <a:lnTo>
                      <a:pt x="80" y="0"/>
                    </a:lnTo>
                    <a:lnTo>
                      <a:pt x="80" y="19"/>
                    </a:lnTo>
                    <a:lnTo>
                      <a:pt x="19" y="19"/>
                    </a:lnTo>
                    <a:lnTo>
                      <a:pt x="0" y="0"/>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2" name="Freeform 41"/>
              <p:cNvSpPr>
                <a:spLocks/>
              </p:cNvSpPr>
              <p:nvPr/>
            </p:nvSpPr>
            <p:spPr bwMode="auto">
              <a:xfrm>
                <a:off x="7968332" y="2167732"/>
                <a:ext cx="92075" cy="30163"/>
              </a:xfrm>
              <a:custGeom>
                <a:avLst/>
                <a:gdLst>
                  <a:gd name="T0" fmla="*/ 0 w 58"/>
                  <a:gd name="T1" fmla="*/ 0 h 19"/>
                  <a:gd name="T2" fmla="*/ 58 w 58"/>
                  <a:gd name="T3" fmla="*/ 0 h 19"/>
                  <a:gd name="T4" fmla="*/ 58 w 58"/>
                  <a:gd name="T5" fmla="*/ 19 h 19"/>
                  <a:gd name="T6" fmla="*/ 19 w 58"/>
                  <a:gd name="T7" fmla="*/ 19 h 19"/>
                  <a:gd name="T8" fmla="*/ 0 w 58"/>
                  <a:gd name="T9" fmla="*/ 0 h 19"/>
                </a:gdLst>
                <a:ahLst/>
                <a:cxnLst>
                  <a:cxn ang="0">
                    <a:pos x="T0" y="T1"/>
                  </a:cxn>
                  <a:cxn ang="0">
                    <a:pos x="T2" y="T3"/>
                  </a:cxn>
                  <a:cxn ang="0">
                    <a:pos x="T4" y="T5"/>
                  </a:cxn>
                  <a:cxn ang="0">
                    <a:pos x="T6" y="T7"/>
                  </a:cxn>
                  <a:cxn ang="0">
                    <a:pos x="T8" y="T9"/>
                  </a:cxn>
                </a:cxnLst>
                <a:rect l="0" t="0" r="r" b="b"/>
                <a:pathLst>
                  <a:path w="58" h="19">
                    <a:moveTo>
                      <a:pt x="0" y="0"/>
                    </a:moveTo>
                    <a:lnTo>
                      <a:pt x="58" y="0"/>
                    </a:lnTo>
                    <a:lnTo>
                      <a:pt x="58" y="19"/>
                    </a:lnTo>
                    <a:lnTo>
                      <a:pt x="19" y="19"/>
                    </a:lnTo>
                    <a:lnTo>
                      <a:pt x="0" y="0"/>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3" name="Freeform 42"/>
              <p:cNvSpPr>
                <a:spLocks/>
              </p:cNvSpPr>
              <p:nvPr/>
            </p:nvSpPr>
            <p:spPr bwMode="auto">
              <a:xfrm>
                <a:off x="8006432" y="2204244"/>
                <a:ext cx="53975" cy="30163"/>
              </a:xfrm>
              <a:custGeom>
                <a:avLst/>
                <a:gdLst>
                  <a:gd name="T0" fmla="*/ 0 w 34"/>
                  <a:gd name="T1" fmla="*/ 0 h 19"/>
                  <a:gd name="T2" fmla="*/ 34 w 34"/>
                  <a:gd name="T3" fmla="*/ 0 h 19"/>
                  <a:gd name="T4" fmla="*/ 34 w 34"/>
                  <a:gd name="T5" fmla="*/ 19 h 19"/>
                  <a:gd name="T6" fmla="*/ 18 w 34"/>
                  <a:gd name="T7" fmla="*/ 19 h 19"/>
                  <a:gd name="T8" fmla="*/ 0 w 34"/>
                  <a:gd name="T9" fmla="*/ 0 h 19"/>
                </a:gdLst>
                <a:ahLst/>
                <a:cxnLst>
                  <a:cxn ang="0">
                    <a:pos x="T0" y="T1"/>
                  </a:cxn>
                  <a:cxn ang="0">
                    <a:pos x="T2" y="T3"/>
                  </a:cxn>
                  <a:cxn ang="0">
                    <a:pos x="T4" y="T5"/>
                  </a:cxn>
                  <a:cxn ang="0">
                    <a:pos x="T6" y="T7"/>
                  </a:cxn>
                  <a:cxn ang="0">
                    <a:pos x="T8" y="T9"/>
                  </a:cxn>
                </a:cxnLst>
                <a:rect l="0" t="0" r="r" b="b"/>
                <a:pathLst>
                  <a:path w="34" h="19">
                    <a:moveTo>
                      <a:pt x="0" y="0"/>
                    </a:moveTo>
                    <a:lnTo>
                      <a:pt x="34" y="0"/>
                    </a:lnTo>
                    <a:lnTo>
                      <a:pt x="34" y="19"/>
                    </a:lnTo>
                    <a:lnTo>
                      <a:pt x="18" y="19"/>
                    </a:lnTo>
                    <a:lnTo>
                      <a:pt x="0" y="0"/>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sp>
        <p:nvSpPr>
          <p:cNvPr id="11" name="TextBox 34"/>
          <p:cNvSpPr txBox="1"/>
          <p:nvPr/>
        </p:nvSpPr>
        <p:spPr>
          <a:xfrm>
            <a:off x="1284543" y="2456596"/>
            <a:ext cx="6514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rgbClr val="002060"/>
                </a:solidFill>
                <a:latin typeface="Arial" panose="020B0604020202020204" pitchFamily="34" charset="0"/>
                <a:cs typeface="Arial" panose="020B0604020202020204" pitchFamily="34" charset="0"/>
              </a:rPr>
              <a:t>Oracle Specializations</a:t>
            </a:r>
            <a:endParaRPr lang="en-US" b="1" dirty="0">
              <a:solidFill>
                <a:srgbClr val="002060"/>
              </a:solidFill>
              <a:latin typeface="Arial" panose="020B0604020202020204" pitchFamily="34" charset="0"/>
              <a:cs typeface="Arial" panose="020B0604020202020204" pitchFamily="34" charset="0"/>
            </a:endParaRPr>
          </a:p>
        </p:txBody>
      </p:sp>
      <p:sp>
        <p:nvSpPr>
          <p:cNvPr id="12" name="TextBox 35"/>
          <p:cNvSpPr txBox="1"/>
          <p:nvPr/>
        </p:nvSpPr>
        <p:spPr>
          <a:xfrm>
            <a:off x="1270255" y="2798452"/>
            <a:ext cx="3179466"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1400" dirty="0" smtClean="0">
                <a:solidFill>
                  <a:srgbClr val="002060"/>
                </a:solidFill>
                <a:latin typeface="Arial" panose="020B0604020202020204" pitchFamily="34" charset="0"/>
                <a:cs typeface="Arial" panose="020B0604020202020204" pitchFamily="34" charset="0"/>
              </a:rPr>
              <a:t>Oracle Exadata</a:t>
            </a:r>
          </a:p>
          <a:p>
            <a:pPr marL="285750" indent="-285750">
              <a:buFont typeface="Arial"/>
              <a:buChar char="•"/>
            </a:pPr>
            <a:r>
              <a:rPr lang="en-US" sz="1400" dirty="0" smtClean="0">
                <a:solidFill>
                  <a:srgbClr val="002060"/>
                </a:solidFill>
                <a:latin typeface="Arial" panose="020B0604020202020204" pitchFamily="34" charset="0"/>
                <a:cs typeface="Arial" panose="020B0604020202020204" pitchFamily="34" charset="0"/>
              </a:rPr>
              <a:t>Oracle Database</a:t>
            </a:r>
          </a:p>
          <a:p>
            <a:pPr marL="285750" indent="-285750">
              <a:buFont typeface="Arial"/>
              <a:buChar char="•"/>
            </a:pPr>
            <a:r>
              <a:rPr lang="en-US" sz="1400" dirty="0" smtClean="0">
                <a:solidFill>
                  <a:srgbClr val="002060"/>
                </a:solidFill>
                <a:latin typeface="Arial" panose="020B0604020202020204" pitchFamily="34" charset="0"/>
                <a:cs typeface="Arial" panose="020B0604020202020204" pitchFamily="34" charset="0"/>
              </a:rPr>
              <a:t>Oracle GoldenGate</a:t>
            </a:r>
          </a:p>
          <a:p>
            <a:pPr marL="285750" indent="-285750">
              <a:buFont typeface="Arial"/>
              <a:buChar char="•"/>
            </a:pPr>
            <a:r>
              <a:rPr lang="en-US" sz="1400" dirty="0" smtClean="0">
                <a:solidFill>
                  <a:srgbClr val="002060"/>
                </a:solidFill>
                <a:latin typeface="Arial" panose="020B0604020202020204" pitchFamily="34" charset="0"/>
                <a:cs typeface="Arial" panose="020B0604020202020204" pitchFamily="34" charset="0"/>
              </a:rPr>
              <a:t>Oracle Data Integrator</a:t>
            </a:r>
          </a:p>
        </p:txBody>
      </p:sp>
      <p:sp>
        <p:nvSpPr>
          <p:cNvPr id="13" name="TextBox 36"/>
          <p:cNvSpPr txBox="1"/>
          <p:nvPr/>
        </p:nvSpPr>
        <p:spPr>
          <a:xfrm>
            <a:off x="4100649" y="2798452"/>
            <a:ext cx="4210191"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1400" dirty="0" smtClean="0">
                <a:solidFill>
                  <a:srgbClr val="002060"/>
                </a:solidFill>
                <a:latin typeface="Arial" panose="020B0604020202020204" pitchFamily="34" charset="0"/>
                <a:cs typeface="Arial" panose="020B0604020202020204" pitchFamily="34" charset="0"/>
              </a:rPr>
              <a:t>Oracle Data Warehouse</a:t>
            </a:r>
          </a:p>
          <a:p>
            <a:pPr marL="285750" indent="-285750">
              <a:buFont typeface="Arial"/>
              <a:buChar char="•"/>
            </a:pPr>
            <a:r>
              <a:rPr lang="en-US" sz="1400" dirty="0" smtClean="0">
                <a:solidFill>
                  <a:srgbClr val="002060"/>
                </a:solidFill>
                <a:latin typeface="Arial" panose="020B0604020202020204" pitchFamily="34" charset="0"/>
                <a:cs typeface="Arial" panose="020B0604020202020204" pitchFamily="34" charset="0"/>
              </a:rPr>
              <a:t>Oracle Real Application Cluster</a:t>
            </a:r>
          </a:p>
          <a:p>
            <a:pPr marL="285750" indent="-285750">
              <a:buFont typeface="Arial"/>
              <a:buChar char="•"/>
            </a:pPr>
            <a:r>
              <a:rPr lang="en-US" sz="1400" dirty="0" smtClean="0">
                <a:solidFill>
                  <a:srgbClr val="002060"/>
                </a:solidFill>
                <a:latin typeface="Arial" panose="020B0604020202020204" pitchFamily="34" charset="0"/>
                <a:cs typeface="Arial" panose="020B0604020202020204" pitchFamily="34" charset="0"/>
              </a:rPr>
              <a:t>Oracle Performance Tuning</a:t>
            </a:r>
          </a:p>
          <a:p>
            <a:pPr marL="285750" indent="-285750">
              <a:buFont typeface="Arial"/>
              <a:buChar char="•"/>
            </a:pPr>
            <a:r>
              <a:rPr lang="en-US" sz="1400" dirty="0">
                <a:solidFill>
                  <a:srgbClr val="002060"/>
                </a:solidFill>
                <a:latin typeface="Arial" panose="020B0604020202020204" pitchFamily="34" charset="0"/>
                <a:cs typeface="Arial" panose="020B0604020202020204" pitchFamily="34" charset="0"/>
              </a:rPr>
              <a:t>Oracle Database </a:t>
            </a:r>
            <a:r>
              <a:rPr lang="en-US" sz="1400" dirty="0" smtClean="0">
                <a:solidFill>
                  <a:srgbClr val="002060"/>
                </a:solidFill>
                <a:latin typeface="Arial" panose="020B0604020202020204" pitchFamily="34" charset="0"/>
                <a:cs typeface="Arial" panose="020B0604020202020204" pitchFamily="34" charset="0"/>
              </a:rPr>
              <a:t>Security</a:t>
            </a:r>
          </a:p>
        </p:txBody>
      </p:sp>
      <p:grpSp>
        <p:nvGrpSpPr>
          <p:cNvPr id="14" name="Group 13"/>
          <p:cNvGrpSpPr/>
          <p:nvPr/>
        </p:nvGrpSpPr>
        <p:grpSpPr>
          <a:xfrm>
            <a:off x="276031" y="5564870"/>
            <a:ext cx="1048029" cy="865981"/>
            <a:chOff x="161594" y="2057147"/>
            <a:chExt cx="1048029" cy="865981"/>
          </a:xfrm>
        </p:grpSpPr>
        <p:sp>
          <p:nvSpPr>
            <p:cNvPr id="29" name="Rectangle 28"/>
            <p:cNvSpPr/>
            <p:nvPr/>
          </p:nvSpPr>
          <p:spPr>
            <a:xfrm>
              <a:off x="161594" y="2507630"/>
              <a:ext cx="1048029" cy="41549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dirty="0" smtClean="0">
                  <a:solidFill>
                    <a:srgbClr val="002060"/>
                  </a:solidFill>
                  <a:latin typeface="Arial"/>
                </a:rPr>
                <a:t>Thought Leadership</a:t>
              </a:r>
            </a:p>
          </p:txBody>
        </p:sp>
        <p:grpSp>
          <p:nvGrpSpPr>
            <p:cNvPr id="30" name="Group 29"/>
            <p:cNvGrpSpPr/>
            <p:nvPr/>
          </p:nvGrpSpPr>
          <p:grpSpPr>
            <a:xfrm>
              <a:off x="495316" y="2057147"/>
              <a:ext cx="402307" cy="499416"/>
              <a:chOff x="4083163" y="3801231"/>
              <a:chExt cx="402307" cy="499416"/>
            </a:xfrm>
            <a:solidFill>
              <a:srgbClr val="002060"/>
            </a:solidFill>
          </p:grpSpPr>
          <p:sp>
            <p:nvSpPr>
              <p:cNvPr id="31" name="Freeform 30"/>
              <p:cNvSpPr>
                <a:spLocks noEditPoints="1"/>
              </p:cNvSpPr>
              <p:nvPr/>
            </p:nvSpPr>
            <p:spPr bwMode="auto">
              <a:xfrm>
                <a:off x="4083163" y="3801231"/>
                <a:ext cx="402307" cy="499416"/>
              </a:xfrm>
              <a:custGeom>
                <a:avLst/>
                <a:gdLst>
                  <a:gd name="T0" fmla="*/ 193 w 225"/>
                  <a:gd name="T1" fmla="*/ 33 h 277"/>
                  <a:gd name="T2" fmla="*/ 106 w 225"/>
                  <a:gd name="T3" fmla="*/ 0 h 277"/>
                  <a:gd name="T4" fmla="*/ 33 w 225"/>
                  <a:gd name="T5" fmla="*/ 29 h 277"/>
                  <a:gd name="T6" fmla="*/ 11 w 225"/>
                  <a:gd name="T7" fmla="*/ 94 h 277"/>
                  <a:gd name="T8" fmla="*/ 15 w 225"/>
                  <a:gd name="T9" fmla="*/ 122 h 277"/>
                  <a:gd name="T10" fmla="*/ 1 w 225"/>
                  <a:gd name="T11" fmla="*/ 151 h 277"/>
                  <a:gd name="T12" fmla="*/ 12 w 225"/>
                  <a:gd name="T13" fmla="*/ 159 h 277"/>
                  <a:gd name="T14" fmla="*/ 14 w 225"/>
                  <a:gd name="T15" fmla="*/ 166 h 277"/>
                  <a:gd name="T16" fmla="*/ 14 w 225"/>
                  <a:gd name="T17" fmla="*/ 176 h 277"/>
                  <a:gd name="T18" fmla="*/ 20 w 225"/>
                  <a:gd name="T19" fmla="*/ 181 h 277"/>
                  <a:gd name="T20" fmla="*/ 19 w 225"/>
                  <a:gd name="T21" fmla="*/ 184 h 277"/>
                  <a:gd name="T22" fmla="*/ 21 w 225"/>
                  <a:gd name="T23" fmla="*/ 193 h 277"/>
                  <a:gd name="T24" fmla="*/ 24 w 225"/>
                  <a:gd name="T25" fmla="*/ 205 h 277"/>
                  <a:gd name="T26" fmla="*/ 27 w 225"/>
                  <a:gd name="T27" fmla="*/ 220 h 277"/>
                  <a:gd name="T28" fmla="*/ 54 w 225"/>
                  <a:gd name="T29" fmla="*/ 224 h 277"/>
                  <a:gd name="T30" fmla="*/ 84 w 225"/>
                  <a:gd name="T31" fmla="*/ 230 h 277"/>
                  <a:gd name="T32" fmla="*/ 106 w 225"/>
                  <a:gd name="T33" fmla="*/ 277 h 277"/>
                  <a:gd name="T34" fmla="*/ 181 w 225"/>
                  <a:gd name="T35" fmla="*/ 207 h 277"/>
                  <a:gd name="T36" fmla="*/ 192 w 225"/>
                  <a:gd name="T37" fmla="*/ 154 h 277"/>
                  <a:gd name="T38" fmla="*/ 218 w 225"/>
                  <a:gd name="T39" fmla="*/ 101 h 277"/>
                  <a:gd name="T40" fmla="*/ 193 w 225"/>
                  <a:gd name="T41" fmla="*/ 33 h 277"/>
                  <a:gd name="T42" fmla="*/ 196 w 225"/>
                  <a:gd name="T43" fmla="*/ 87 h 277"/>
                  <a:gd name="T44" fmla="*/ 107 w 225"/>
                  <a:gd name="T45" fmla="*/ 137 h 277"/>
                  <a:gd name="T46" fmla="*/ 32 w 225"/>
                  <a:gd name="T47" fmla="*/ 67 h 277"/>
                  <a:gd name="T48" fmla="*/ 121 w 225"/>
                  <a:gd name="T49" fmla="*/ 17 h 277"/>
                  <a:gd name="T50" fmla="*/ 196 w 225"/>
                  <a:gd name="T51" fmla="*/ 8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5" h="277">
                    <a:moveTo>
                      <a:pt x="193" y="33"/>
                    </a:moveTo>
                    <a:cubicBezTo>
                      <a:pt x="177" y="16"/>
                      <a:pt x="157" y="0"/>
                      <a:pt x="106" y="0"/>
                    </a:cubicBezTo>
                    <a:cubicBezTo>
                      <a:pt x="87" y="0"/>
                      <a:pt x="56" y="4"/>
                      <a:pt x="33" y="29"/>
                    </a:cubicBezTo>
                    <a:cubicBezTo>
                      <a:pt x="19" y="44"/>
                      <a:pt x="8" y="63"/>
                      <a:pt x="11" y="94"/>
                    </a:cubicBezTo>
                    <a:cubicBezTo>
                      <a:pt x="12" y="101"/>
                      <a:pt x="21" y="109"/>
                      <a:pt x="15" y="122"/>
                    </a:cubicBezTo>
                    <a:cubicBezTo>
                      <a:pt x="15" y="122"/>
                      <a:pt x="0" y="147"/>
                      <a:pt x="1" y="151"/>
                    </a:cubicBezTo>
                    <a:cubicBezTo>
                      <a:pt x="1" y="151"/>
                      <a:pt x="0" y="159"/>
                      <a:pt x="12" y="159"/>
                    </a:cubicBezTo>
                    <a:cubicBezTo>
                      <a:pt x="12" y="159"/>
                      <a:pt x="15" y="160"/>
                      <a:pt x="14" y="166"/>
                    </a:cubicBezTo>
                    <a:cubicBezTo>
                      <a:pt x="14" y="176"/>
                      <a:pt x="14" y="176"/>
                      <a:pt x="14" y="176"/>
                    </a:cubicBezTo>
                    <a:cubicBezTo>
                      <a:pt x="14" y="176"/>
                      <a:pt x="15" y="179"/>
                      <a:pt x="20" y="181"/>
                    </a:cubicBezTo>
                    <a:cubicBezTo>
                      <a:pt x="20" y="181"/>
                      <a:pt x="21" y="182"/>
                      <a:pt x="19" y="184"/>
                    </a:cubicBezTo>
                    <a:cubicBezTo>
                      <a:pt x="19" y="184"/>
                      <a:pt x="17" y="187"/>
                      <a:pt x="21" y="193"/>
                    </a:cubicBezTo>
                    <a:cubicBezTo>
                      <a:pt x="23" y="196"/>
                      <a:pt x="26" y="199"/>
                      <a:pt x="24" y="205"/>
                    </a:cubicBezTo>
                    <a:cubicBezTo>
                      <a:pt x="24" y="205"/>
                      <a:pt x="22" y="217"/>
                      <a:pt x="27" y="220"/>
                    </a:cubicBezTo>
                    <a:cubicBezTo>
                      <a:pt x="27" y="220"/>
                      <a:pt x="32" y="226"/>
                      <a:pt x="54" y="224"/>
                    </a:cubicBezTo>
                    <a:cubicBezTo>
                      <a:pt x="62" y="223"/>
                      <a:pt x="76" y="219"/>
                      <a:pt x="84" y="230"/>
                    </a:cubicBezTo>
                    <a:cubicBezTo>
                      <a:pt x="84" y="230"/>
                      <a:pt x="104" y="268"/>
                      <a:pt x="106" y="277"/>
                    </a:cubicBezTo>
                    <a:cubicBezTo>
                      <a:pt x="106" y="277"/>
                      <a:pt x="140" y="216"/>
                      <a:pt x="181" y="207"/>
                    </a:cubicBezTo>
                    <a:cubicBezTo>
                      <a:pt x="181" y="207"/>
                      <a:pt x="171" y="184"/>
                      <a:pt x="192" y="154"/>
                    </a:cubicBezTo>
                    <a:cubicBezTo>
                      <a:pt x="192" y="154"/>
                      <a:pt x="218" y="120"/>
                      <a:pt x="218" y="101"/>
                    </a:cubicBezTo>
                    <a:cubicBezTo>
                      <a:pt x="218" y="101"/>
                      <a:pt x="225" y="69"/>
                      <a:pt x="193" y="33"/>
                    </a:cubicBezTo>
                    <a:close/>
                    <a:moveTo>
                      <a:pt x="196" y="87"/>
                    </a:moveTo>
                    <a:cubicBezTo>
                      <a:pt x="192" y="120"/>
                      <a:pt x="152" y="142"/>
                      <a:pt x="107" y="137"/>
                    </a:cubicBezTo>
                    <a:cubicBezTo>
                      <a:pt x="62" y="131"/>
                      <a:pt x="28" y="100"/>
                      <a:pt x="32" y="67"/>
                    </a:cubicBezTo>
                    <a:cubicBezTo>
                      <a:pt x="36" y="34"/>
                      <a:pt x="76" y="11"/>
                      <a:pt x="121" y="17"/>
                    </a:cubicBezTo>
                    <a:cubicBezTo>
                      <a:pt x="166" y="22"/>
                      <a:pt x="200" y="53"/>
                      <a:pt x="196" y="87"/>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2" name="Freeform 31"/>
              <p:cNvSpPr>
                <a:spLocks noEditPoints="1"/>
              </p:cNvSpPr>
              <p:nvPr/>
            </p:nvSpPr>
            <p:spPr bwMode="auto">
              <a:xfrm>
                <a:off x="4206944" y="3840918"/>
                <a:ext cx="215027" cy="161848"/>
              </a:xfrm>
              <a:custGeom>
                <a:avLst/>
                <a:gdLst>
                  <a:gd name="T0" fmla="*/ 65 w 120"/>
                  <a:gd name="T1" fmla="*/ 18 h 89"/>
                  <a:gd name="T2" fmla="*/ 56 w 120"/>
                  <a:gd name="T3" fmla="*/ 9 h 89"/>
                  <a:gd name="T4" fmla="*/ 43 w 120"/>
                  <a:gd name="T5" fmla="*/ 5 h 89"/>
                  <a:gd name="T6" fmla="*/ 31 w 120"/>
                  <a:gd name="T7" fmla="*/ 5 h 89"/>
                  <a:gd name="T8" fmla="*/ 18 w 120"/>
                  <a:gd name="T9" fmla="*/ 11 h 89"/>
                  <a:gd name="T10" fmla="*/ 10 w 120"/>
                  <a:gd name="T11" fmla="*/ 20 h 89"/>
                  <a:gd name="T12" fmla="*/ 5 w 120"/>
                  <a:gd name="T13" fmla="*/ 33 h 89"/>
                  <a:gd name="T14" fmla="*/ 5 w 120"/>
                  <a:gd name="T15" fmla="*/ 45 h 89"/>
                  <a:gd name="T16" fmla="*/ 11 w 120"/>
                  <a:gd name="T17" fmla="*/ 58 h 89"/>
                  <a:gd name="T18" fmla="*/ 20 w 120"/>
                  <a:gd name="T19" fmla="*/ 66 h 89"/>
                  <a:gd name="T20" fmla="*/ 33 w 120"/>
                  <a:gd name="T21" fmla="*/ 71 h 89"/>
                  <a:gd name="T22" fmla="*/ 45 w 120"/>
                  <a:gd name="T23" fmla="*/ 71 h 89"/>
                  <a:gd name="T24" fmla="*/ 58 w 120"/>
                  <a:gd name="T25" fmla="*/ 65 h 89"/>
                  <a:gd name="T26" fmla="*/ 66 w 120"/>
                  <a:gd name="T27" fmla="*/ 56 h 89"/>
                  <a:gd name="T28" fmla="*/ 71 w 120"/>
                  <a:gd name="T29" fmla="*/ 42 h 89"/>
                  <a:gd name="T30" fmla="*/ 71 w 120"/>
                  <a:gd name="T31" fmla="*/ 31 h 89"/>
                  <a:gd name="T32" fmla="*/ 25 w 120"/>
                  <a:gd name="T33" fmla="*/ 44 h 89"/>
                  <a:gd name="T34" fmla="*/ 44 w 120"/>
                  <a:gd name="T35" fmla="*/ 51 h 89"/>
                  <a:gd name="T36" fmla="*/ 114 w 120"/>
                  <a:gd name="T37" fmla="*/ 35 h 89"/>
                  <a:gd name="T38" fmla="*/ 109 w 120"/>
                  <a:gd name="T39" fmla="*/ 30 h 89"/>
                  <a:gd name="T40" fmla="*/ 102 w 120"/>
                  <a:gd name="T41" fmla="*/ 28 h 89"/>
                  <a:gd name="T42" fmla="*/ 96 w 120"/>
                  <a:gd name="T43" fmla="*/ 28 h 89"/>
                  <a:gd name="T44" fmla="*/ 89 w 120"/>
                  <a:gd name="T45" fmla="*/ 31 h 89"/>
                  <a:gd name="T46" fmla="*/ 85 w 120"/>
                  <a:gd name="T47" fmla="*/ 36 h 89"/>
                  <a:gd name="T48" fmla="*/ 82 w 120"/>
                  <a:gd name="T49" fmla="*/ 43 h 89"/>
                  <a:gd name="T50" fmla="*/ 82 w 120"/>
                  <a:gd name="T51" fmla="*/ 49 h 89"/>
                  <a:gd name="T52" fmla="*/ 85 w 120"/>
                  <a:gd name="T53" fmla="*/ 56 h 89"/>
                  <a:gd name="T54" fmla="*/ 90 w 120"/>
                  <a:gd name="T55" fmla="*/ 61 h 89"/>
                  <a:gd name="T56" fmla="*/ 97 w 120"/>
                  <a:gd name="T57" fmla="*/ 63 h 89"/>
                  <a:gd name="T58" fmla="*/ 104 w 120"/>
                  <a:gd name="T59" fmla="*/ 63 h 89"/>
                  <a:gd name="T60" fmla="*/ 111 w 120"/>
                  <a:gd name="T61" fmla="*/ 60 h 89"/>
                  <a:gd name="T62" fmla="*/ 115 w 120"/>
                  <a:gd name="T63" fmla="*/ 55 h 89"/>
                  <a:gd name="T64" fmla="*/ 117 w 120"/>
                  <a:gd name="T65" fmla="*/ 48 h 89"/>
                  <a:gd name="T66" fmla="*/ 117 w 120"/>
                  <a:gd name="T67" fmla="*/ 42 h 89"/>
                  <a:gd name="T68" fmla="*/ 93 w 120"/>
                  <a:gd name="T69" fmla="*/ 49 h 89"/>
                  <a:gd name="T70" fmla="*/ 103 w 120"/>
                  <a:gd name="T71" fmla="*/ 52 h 89"/>
                  <a:gd name="T72" fmla="*/ 87 w 120"/>
                  <a:gd name="T73" fmla="*/ 69 h 89"/>
                  <a:gd name="T74" fmla="*/ 85 w 120"/>
                  <a:gd name="T75" fmla="*/ 67 h 89"/>
                  <a:gd name="T76" fmla="*/ 82 w 120"/>
                  <a:gd name="T77" fmla="*/ 65 h 89"/>
                  <a:gd name="T78" fmla="*/ 80 w 120"/>
                  <a:gd name="T79" fmla="*/ 64 h 89"/>
                  <a:gd name="T80" fmla="*/ 76 w 120"/>
                  <a:gd name="T81" fmla="*/ 63 h 89"/>
                  <a:gd name="T82" fmla="*/ 74 w 120"/>
                  <a:gd name="T83" fmla="*/ 64 h 89"/>
                  <a:gd name="T84" fmla="*/ 70 w 120"/>
                  <a:gd name="T85" fmla="*/ 66 h 89"/>
                  <a:gd name="T86" fmla="*/ 69 w 120"/>
                  <a:gd name="T87" fmla="*/ 67 h 89"/>
                  <a:gd name="T88" fmla="*/ 66 w 120"/>
                  <a:gd name="T89" fmla="*/ 70 h 89"/>
                  <a:gd name="T90" fmla="*/ 65 w 120"/>
                  <a:gd name="T91" fmla="*/ 72 h 89"/>
                  <a:gd name="T92" fmla="*/ 65 w 120"/>
                  <a:gd name="T93" fmla="*/ 76 h 89"/>
                  <a:gd name="T94" fmla="*/ 65 w 120"/>
                  <a:gd name="T95" fmla="*/ 78 h 89"/>
                  <a:gd name="T96" fmla="*/ 67 w 120"/>
                  <a:gd name="T97" fmla="*/ 82 h 89"/>
                  <a:gd name="T98" fmla="*/ 69 w 120"/>
                  <a:gd name="T99" fmla="*/ 84 h 89"/>
                  <a:gd name="T100" fmla="*/ 72 w 120"/>
                  <a:gd name="T101" fmla="*/ 86 h 89"/>
                  <a:gd name="T102" fmla="*/ 74 w 120"/>
                  <a:gd name="T103" fmla="*/ 87 h 89"/>
                  <a:gd name="T104" fmla="*/ 78 w 120"/>
                  <a:gd name="T105" fmla="*/ 87 h 89"/>
                  <a:gd name="T106" fmla="*/ 80 w 120"/>
                  <a:gd name="T107" fmla="*/ 87 h 89"/>
                  <a:gd name="T108" fmla="*/ 84 w 120"/>
                  <a:gd name="T109" fmla="*/ 85 h 89"/>
                  <a:gd name="T110" fmla="*/ 85 w 120"/>
                  <a:gd name="T111" fmla="*/ 84 h 89"/>
                  <a:gd name="T112" fmla="*/ 88 w 120"/>
                  <a:gd name="T113" fmla="*/ 80 h 89"/>
                  <a:gd name="T114" fmla="*/ 88 w 120"/>
                  <a:gd name="T115" fmla="*/ 78 h 89"/>
                  <a:gd name="T116" fmla="*/ 89 w 120"/>
                  <a:gd name="T117" fmla="*/ 74 h 89"/>
                  <a:gd name="T118" fmla="*/ 88 w 120"/>
                  <a:gd name="T119" fmla="*/ 72 h 89"/>
                  <a:gd name="T120" fmla="*/ 72 w 120"/>
                  <a:gd name="T121" fmla="*/ 78 h 89"/>
                  <a:gd name="T122" fmla="*/ 79 w 120"/>
                  <a:gd name="T123" fmla="*/ 8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 h="89">
                    <a:moveTo>
                      <a:pt x="75" y="26"/>
                    </a:moveTo>
                    <a:cubicBezTo>
                      <a:pt x="71" y="17"/>
                      <a:pt x="71" y="17"/>
                      <a:pt x="71" y="17"/>
                    </a:cubicBezTo>
                    <a:cubicBezTo>
                      <a:pt x="65" y="18"/>
                      <a:pt x="65" y="18"/>
                      <a:pt x="65" y="18"/>
                    </a:cubicBezTo>
                    <a:cubicBezTo>
                      <a:pt x="63" y="18"/>
                      <a:pt x="60" y="17"/>
                      <a:pt x="59" y="15"/>
                    </a:cubicBezTo>
                    <a:cubicBezTo>
                      <a:pt x="59" y="15"/>
                      <a:pt x="59" y="15"/>
                      <a:pt x="59" y="15"/>
                    </a:cubicBezTo>
                    <a:cubicBezTo>
                      <a:pt x="57" y="14"/>
                      <a:pt x="56" y="12"/>
                      <a:pt x="56" y="9"/>
                    </a:cubicBezTo>
                    <a:cubicBezTo>
                      <a:pt x="56" y="4"/>
                      <a:pt x="56" y="4"/>
                      <a:pt x="56" y="4"/>
                    </a:cubicBezTo>
                    <a:cubicBezTo>
                      <a:pt x="46" y="0"/>
                      <a:pt x="46" y="0"/>
                      <a:pt x="46" y="0"/>
                    </a:cubicBezTo>
                    <a:cubicBezTo>
                      <a:pt x="43" y="5"/>
                      <a:pt x="43" y="5"/>
                      <a:pt x="43" y="5"/>
                    </a:cubicBezTo>
                    <a:cubicBezTo>
                      <a:pt x="41" y="6"/>
                      <a:pt x="39" y="7"/>
                      <a:pt x="37" y="7"/>
                    </a:cubicBezTo>
                    <a:cubicBezTo>
                      <a:pt x="37" y="7"/>
                      <a:pt x="37" y="7"/>
                      <a:pt x="37" y="7"/>
                    </a:cubicBezTo>
                    <a:cubicBezTo>
                      <a:pt x="34" y="8"/>
                      <a:pt x="32" y="7"/>
                      <a:pt x="31" y="5"/>
                    </a:cubicBezTo>
                    <a:cubicBezTo>
                      <a:pt x="26" y="1"/>
                      <a:pt x="26" y="1"/>
                      <a:pt x="26" y="1"/>
                    </a:cubicBezTo>
                    <a:cubicBezTo>
                      <a:pt x="17" y="5"/>
                      <a:pt x="17" y="5"/>
                      <a:pt x="17" y="5"/>
                    </a:cubicBezTo>
                    <a:cubicBezTo>
                      <a:pt x="18" y="11"/>
                      <a:pt x="18" y="11"/>
                      <a:pt x="18" y="11"/>
                    </a:cubicBezTo>
                    <a:cubicBezTo>
                      <a:pt x="18" y="13"/>
                      <a:pt x="17" y="16"/>
                      <a:pt x="16" y="17"/>
                    </a:cubicBezTo>
                    <a:cubicBezTo>
                      <a:pt x="16" y="17"/>
                      <a:pt x="16" y="17"/>
                      <a:pt x="16" y="17"/>
                    </a:cubicBezTo>
                    <a:cubicBezTo>
                      <a:pt x="14" y="19"/>
                      <a:pt x="12" y="20"/>
                      <a:pt x="10" y="20"/>
                    </a:cubicBezTo>
                    <a:cubicBezTo>
                      <a:pt x="4" y="20"/>
                      <a:pt x="4" y="20"/>
                      <a:pt x="4" y="20"/>
                    </a:cubicBezTo>
                    <a:cubicBezTo>
                      <a:pt x="0" y="30"/>
                      <a:pt x="0" y="30"/>
                      <a:pt x="0" y="30"/>
                    </a:cubicBezTo>
                    <a:cubicBezTo>
                      <a:pt x="5" y="33"/>
                      <a:pt x="5" y="33"/>
                      <a:pt x="5" y="33"/>
                    </a:cubicBezTo>
                    <a:cubicBezTo>
                      <a:pt x="6" y="35"/>
                      <a:pt x="7" y="37"/>
                      <a:pt x="8" y="39"/>
                    </a:cubicBezTo>
                    <a:cubicBezTo>
                      <a:pt x="8" y="39"/>
                      <a:pt x="8" y="39"/>
                      <a:pt x="8" y="39"/>
                    </a:cubicBezTo>
                    <a:cubicBezTo>
                      <a:pt x="8" y="41"/>
                      <a:pt x="7" y="44"/>
                      <a:pt x="5" y="45"/>
                    </a:cubicBezTo>
                    <a:cubicBezTo>
                      <a:pt x="1" y="49"/>
                      <a:pt x="1" y="49"/>
                      <a:pt x="1" y="49"/>
                    </a:cubicBezTo>
                    <a:cubicBezTo>
                      <a:pt x="5" y="59"/>
                      <a:pt x="5" y="59"/>
                      <a:pt x="5" y="59"/>
                    </a:cubicBezTo>
                    <a:cubicBezTo>
                      <a:pt x="11" y="58"/>
                      <a:pt x="11" y="58"/>
                      <a:pt x="11" y="58"/>
                    </a:cubicBezTo>
                    <a:cubicBezTo>
                      <a:pt x="13" y="58"/>
                      <a:pt x="16" y="59"/>
                      <a:pt x="17" y="60"/>
                    </a:cubicBezTo>
                    <a:cubicBezTo>
                      <a:pt x="17" y="60"/>
                      <a:pt x="17" y="60"/>
                      <a:pt x="17" y="60"/>
                    </a:cubicBezTo>
                    <a:cubicBezTo>
                      <a:pt x="19" y="62"/>
                      <a:pt x="20" y="64"/>
                      <a:pt x="20" y="66"/>
                    </a:cubicBezTo>
                    <a:cubicBezTo>
                      <a:pt x="20" y="72"/>
                      <a:pt x="20" y="72"/>
                      <a:pt x="20" y="72"/>
                    </a:cubicBezTo>
                    <a:cubicBezTo>
                      <a:pt x="30" y="76"/>
                      <a:pt x="30" y="76"/>
                      <a:pt x="30" y="76"/>
                    </a:cubicBezTo>
                    <a:cubicBezTo>
                      <a:pt x="33" y="71"/>
                      <a:pt x="33" y="71"/>
                      <a:pt x="33" y="71"/>
                    </a:cubicBezTo>
                    <a:cubicBezTo>
                      <a:pt x="35" y="69"/>
                      <a:pt x="37" y="68"/>
                      <a:pt x="39" y="68"/>
                    </a:cubicBezTo>
                    <a:cubicBezTo>
                      <a:pt x="39" y="68"/>
                      <a:pt x="39" y="68"/>
                      <a:pt x="39" y="68"/>
                    </a:cubicBezTo>
                    <a:cubicBezTo>
                      <a:pt x="42" y="68"/>
                      <a:pt x="44" y="69"/>
                      <a:pt x="45" y="71"/>
                    </a:cubicBezTo>
                    <a:cubicBezTo>
                      <a:pt x="49" y="75"/>
                      <a:pt x="49" y="75"/>
                      <a:pt x="49" y="75"/>
                    </a:cubicBezTo>
                    <a:cubicBezTo>
                      <a:pt x="59" y="71"/>
                      <a:pt x="59" y="71"/>
                      <a:pt x="59" y="71"/>
                    </a:cubicBezTo>
                    <a:cubicBezTo>
                      <a:pt x="58" y="65"/>
                      <a:pt x="58" y="65"/>
                      <a:pt x="58" y="65"/>
                    </a:cubicBezTo>
                    <a:cubicBezTo>
                      <a:pt x="58" y="62"/>
                      <a:pt x="59" y="60"/>
                      <a:pt x="60" y="59"/>
                    </a:cubicBezTo>
                    <a:cubicBezTo>
                      <a:pt x="60" y="59"/>
                      <a:pt x="60" y="59"/>
                      <a:pt x="60" y="59"/>
                    </a:cubicBezTo>
                    <a:cubicBezTo>
                      <a:pt x="62" y="57"/>
                      <a:pt x="64" y="56"/>
                      <a:pt x="66" y="56"/>
                    </a:cubicBezTo>
                    <a:cubicBezTo>
                      <a:pt x="72" y="56"/>
                      <a:pt x="72" y="56"/>
                      <a:pt x="72" y="56"/>
                    </a:cubicBezTo>
                    <a:cubicBezTo>
                      <a:pt x="76" y="46"/>
                      <a:pt x="76" y="46"/>
                      <a:pt x="76" y="46"/>
                    </a:cubicBezTo>
                    <a:cubicBezTo>
                      <a:pt x="71" y="42"/>
                      <a:pt x="71" y="42"/>
                      <a:pt x="71" y="42"/>
                    </a:cubicBezTo>
                    <a:cubicBezTo>
                      <a:pt x="70" y="41"/>
                      <a:pt x="69" y="39"/>
                      <a:pt x="68" y="37"/>
                    </a:cubicBezTo>
                    <a:cubicBezTo>
                      <a:pt x="68" y="37"/>
                      <a:pt x="68" y="37"/>
                      <a:pt x="68" y="37"/>
                    </a:cubicBezTo>
                    <a:cubicBezTo>
                      <a:pt x="68" y="34"/>
                      <a:pt x="69" y="32"/>
                      <a:pt x="71" y="31"/>
                    </a:cubicBezTo>
                    <a:lnTo>
                      <a:pt x="75" y="26"/>
                    </a:lnTo>
                    <a:close/>
                    <a:moveTo>
                      <a:pt x="44" y="51"/>
                    </a:moveTo>
                    <a:cubicBezTo>
                      <a:pt x="37" y="54"/>
                      <a:pt x="28" y="51"/>
                      <a:pt x="25" y="44"/>
                    </a:cubicBezTo>
                    <a:cubicBezTo>
                      <a:pt x="22" y="37"/>
                      <a:pt x="25" y="28"/>
                      <a:pt x="32" y="25"/>
                    </a:cubicBezTo>
                    <a:cubicBezTo>
                      <a:pt x="39" y="22"/>
                      <a:pt x="47" y="25"/>
                      <a:pt x="51" y="32"/>
                    </a:cubicBezTo>
                    <a:cubicBezTo>
                      <a:pt x="54" y="39"/>
                      <a:pt x="51" y="47"/>
                      <a:pt x="44" y="51"/>
                    </a:cubicBezTo>
                    <a:close/>
                    <a:moveTo>
                      <a:pt x="119" y="39"/>
                    </a:moveTo>
                    <a:cubicBezTo>
                      <a:pt x="117" y="34"/>
                      <a:pt x="117" y="34"/>
                      <a:pt x="117" y="34"/>
                    </a:cubicBezTo>
                    <a:cubicBezTo>
                      <a:pt x="114" y="35"/>
                      <a:pt x="114" y="35"/>
                      <a:pt x="114" y="35"/>
                    </a:cubicBezTo>
                    <a:cubicBezTo>
                      <a:pt x="113" y="35"/>
                      <a:pt x="112" y="34"/>
                      <a:pt x="111" y="34"/>
                    </a:cubicBezTo>
                    <a:cubicBezTo>
                      <a:pt x="111" y="34"/>
                      <a:pt x="111" y="34"/>
                      <a:pt x="111" y="34"/>
                    </a:cubicBezTo>
                    <a:cubicBezTo>
                      <a:pt x="110" y="33"/>
                      <a:pt x="109" y="32"/>
                      <a:pt x="109" y="30"/>
                    </a:cubicBezTo>
                    <a:cubicBezTo>
                      <a:pt x="109" y="27"/>
                      <a:pt x="109" y="27"/>
                      <a:pt x="109" y="27"/>
                    </a:cubicBezTo>
                    <a:cubicBezTo>
                      <a:pt x="104" y="25"/>
                      <a:pt x="104" y="25"/>
                      <a:pt x="104" y="25"/>
                    </a:cubicBezTo>
                    <a:cubicBezTo>
                      <a:pt x="102" y="28"/>
                      <a:pt x="102" y="28"/>
                      <a:pt x="102" y="28"/>
                    </a:cubicBezTo>
                    <a:cubicBezTo>
                      <a:pt x="101" y="29"/>
                      <a:pt x="100" y="29"/>
                      <a:pt x="99" y="29"/>
                    </a:cubicBezTo>
                    <a:cubicBezTo>
                      <a:pt x="99" y="29"/>
                      <a:pt x="99" y="29"/>
                      <a:pt x="99" y="29"/>
                    </a:cubicBezTo>
                    <a:cubicBezTo>
                      <a:pt x="98" y="29"/>
                      <a:pt x="97" y="29"/>
                      <a:pt x="96" y="28"/>
                    </a:cubicBezTo>
                    <a:cubicBezTo>
                      <a:pt x="94" y="26"/>
                      <a:pt x="94" y="26"/>
                      <a:pt x="94" y="26"/>
                    </a:cubicBezTo>
                    <a:cubicBezTo>
                      <a:pt x="89" y="28"/>
                      <a:pt x="89" y="28"/>
                      <a:pt x="89" y="28"/>
                    </a:cubicBezTo>
                    <a:cubicBezTo>
                      <a:pt x="89" y="31"/>
                      <a:pt x="89" y="31"/>
                      <a:pt x="89" y="31"/>
                    </a:cubicBezTo>
                    <a:cubicBezTo>
                      <a:pt x="89" y="32"/>
                      <a:pt x="89" y="34"/>
                      <a:pt x="88" y="35"/>
                    </a:cubicBezTo>
                    <a:cubicBezTo>
                      <a:pt x="88" y="35"/>
                      <a:pt x="88" y="35"/>
                      <a:pt x="88" y="35"/>
                    </a:cubicBezTo>
                    <a:cubicBezTo>
                      <a:pt x="87" y="35"/>
                      <a:pt x="86" y="36"/>
                      <a:pt x="85" y="36"/>
                    </a:cubicBezTo>
                    <a:cubicBezTo>
                      <a:pt x="81" y="36"/>
                      <a:pt x="81" y="36"/>
                      <a:pt x="81" y="36"/>
                    </a:cubicBezTo>
                    <a:cubicBezTo>
                      <a:pt x="80" y="41"/>
                      <a:pt x="80" y="41"/>
                      <a:pt x="80" y="41"/>
                    </a:cubicBezTo>
                    <a:cubicBezTo>
                      <a:pt x="82" y="43"/>
                      <a:pt x="82" y="43"/>
                      <a:pt x="82" y="43"/>
                    </a:cubicBezTo>
                    <a:cubicBezTo>
                      <a:pt x="83" y="44"/>
                      <a:pt x="83" y="45"/>
                      <a:pt x="84" y="46"/>
                    </a:cubicBezTo>
                    <a:cubicBezTo>
                      <a:pt x="84" y="46"/>
                      <a:pt x="84" y="46"/>
                      <a:pt x="84" y="46"/>
                    </a:cubicBezTo>
                    <a:cubicBezTo>
                      <a:pt x="84" y="47"/>
                      <a:pt x="83" y="49"/>
                      <a:pt x="82" y="49"/>
                    </a:cubicBezTo>
                    <a:cubicBezTo>
                      <a:pt x="80" y="52"/>
                      <a:pt x="80" y="52"/>
                      <a:pt x="80" y="52"/>
                    </a:cubicBezTo>
                    <a:cubicBezTo>
                      <a:pt x="82" y="57"/>
                      <a:pt x="82" y="57"/>
                      <a:pt x="82" y="57"/>
                    </a:cubicBezTo>
                    <a:cubicBezTo>
                      <a:pt x="85" y="56"/>
                      <a:pt x="85" y="56"/>
                      <a:pt x="85" y="56"/>
                    </a:cubicBezTo>
                    <a:cubicBezTo>
                      <a:pt x="87" y="56"/>
                      <a:pt x="88" y="57"/>
                      <a:pt x="89" y="57"/>
                    </a:cubicBezTo>
                    <a:cubicBezTo>
                      <a:pt x="89" y="57"/>
                      <a:pt x="89" y="57"/>
                      <a:pt x="89" y="57"/>
                    </a:cubicBezTo>
                    <a:cubicBezTo>
                      <a:pt x="90" y="58"/>
                      <a:pt x="90" y="59"/>
                      <a:pt x="90" y="61"/>
                    </a:cubicBezTo>
                    <a:cubicBezTo>
                      <a:pt x="90" y="64"/>
                      <a:pt x="90" y="64"/>
                      <a:pt x="90" y="64"/>
                    </a:cubicBezTo>
                    <a:cubicBezTo>
                      <a:pt x="95" y="66"/>
                      <a:pt x="95" y="66"/>
                      <a:pt x="95" y="66"/>
                    </a:cubicBezTo>
                    <a:cubicBezTo>
                      <a:pt x="97" y="63"/>
                      <a:pt x="97" y="63"/>
                      <a:pt x="97" y="63"/>
                    </a:cubicBezTo>
                    <a:cubicBezTo>
                      <a:pt x="98" y="62"/>
                      <a:pt x="99" y="62"/>
                      <a:pt x="100" y="62"/>
                    </a:cubicBezTo>
                    <a:cubicBezTo>
                      <a:pt x="100" y="62"/>
                      <a:pt x="100" y="62"/>
                      <a:pt x="100" y="62"/>
                    </a:cubicBezTo>
                    <a:cubicBezTo>
                      <a:pt x="102" y="62"/>
                      <a:pt x="103" y="62"/>
                      <a:pt x="104" y="63"/>
                    </a:cubicBezTo>
                    <a:cubicBezTo>
                      <a:pt x="106" y="65"/>
                      <a:pt x="106" y="65"/>
                      <a:pt x="106" y="65"/>
                    </a:cubicBezTo>
                    <a:cubicBezTo>
                      <a:pt x="111" y="63"/>
                      <a:pt x="111" y="63"/>
                      <a:pt x="111" y="63"/>
                    </a:cubicBezTo>
                    <a:cubicBezTo>
                      <a:pt x="111" y="60"/>
                      <a:pt x="111" y="60"/>
                      <a:pt x="111" y="60"/>
                    </a:cubicBezTo>
                    <a:cubicBezTo>
                      <a:pt x="110" y="59"/>
                      <a:pt x="111" y="57"/>
                      <a:pt x="112" y="56"/>
                    </a:cubicBezTo>
                    <a:cubicBezTo>
                      <a:pt x="112" y="56"/>
                      <a:pt x="112" y="56"/>
                      <a:pt x="112" y="56"/>
                    </a:cubicBezTo>
                    <a:cubicBezTo>
                      <a:pt x="112" y="56"/>
                      <a:pt x="114" y="55"/>
                      <a:pt x="115" y="55"/>
                    </a:cubicBezTo>
                    <a:cubicBezTo>
                      <a:pt x="118" y="55"/>
                      <a:pt x="118" y="55"/>
                      <a:pt x="118" y="55"/>
                    </a:cubicBezTo>
                    <a:cubicBezTo>
                      <a:pt x="120" y="50"/>
                      <a:pt x="120" y="50"/>
                      <a:pt x="120" y="50"/>
                    </a:cubicBezTo>
                    <a:cubicBezTo>
                      <a:pt x="117" y="48"/>
                      <a:pt x="117" y="48"/>
                      <a:pt x="117" y="48"/>
                    </a:cubicBezTo>
                    <a:cubicBezTo>
                      <a:pt x="117" y="47"/>
                      <a:pt x="116" y="46"/>
                      <a:pt x="116" y="45"/>
                    </a:cubicBezTo>
                    <a:cubicBezTo>
                      <a:pt x="116" y="45"/>
                      <a:pt x="116" y="45"/>
                      <a:pt x="116" y="45"/>
                    </a:cubicBezTo>
                    <a:cubicBezTo>
                      <a:pt x="116" y="44"/>
                      <a:pt x="116" y="42"/>
                      <a:pt x="117" y="42"/>
                    </a:cubicBezTo>
                    <a:lnTo>
                      <a:pt x="119" y="39"/>
                    </a:lnTo>
                    <a:close/>
                    <a:moveTo>
                      <a:pt x="103" y="52"/>
                    </a:moveTo>
                    <a:cubicBezTo>
                      <a:pt x="99" y="54"/>
                      <a:pt x="95" y="52"/>
                      <a:pt x="93" y="49"/>
                    </a:cubicBezTo>
                    <a:cubicBezTo>
                      <a:pt x="91" y="45"/>
                      <a:pt x="93" y="40"/>
                      <a:pt x="97" y="39"/>
                    </a:cubicBezTo>
                    <a:cubicBezTo>
                      <a:pt x="100" y="37"/>
                      <a:pt x="105" y="39"/>
                      <a:pt x="107" y="42"/>
                    </a:cubicBezTo>
                    <a:cubicBezTo>
                      <a:pt x="108" y="46"/>
                      <a:pt x="107" y="51"/>
                      <a:pt x="103" y="52"/>
                    </a:cubicBezTo>
                    <a:close/>
                    <a:moveTo>
                      <a:pt x="90" y="71"/>
                    </a:moveTo>
                    <a:cubicBezTo>
                      <a:pt x="89" y="68"/>
                      <a:pt x="89" y="68"/>
                      <a:pt x="89" y="68"/>
                    </a:cubicBezTo>
                    <a:cubicBezTo>
                      <a:pt x="87" y="69"/>
                      <a:pt x="87" y="69"/>
                      <a:pt x="87" y="69"/>
                    </a:cubicBezTo>
                    <a:cubicBezTo>
                      <a:pt x="86" y="69"/>
                      <a:pt x="86" y="68"/>
                      <a:pt x="86" y="68"/>
                    </a:cubicBezTo>
                    <a:cubicBezTo>
                      <a:pt x="86" y="68"/>
                      <a:pt x="86" y="68"/>
                      <a:pt x="86" y="68"/>
                    </a:cubicBezTo>
                    <a:cubicBezTo>
                      <a:pt x="85" y="68"/>
                      <a:pt x="85" y="67"/>
                      <a:pt x="85" y="67"/>
                    </a:cubicBezTo>
                    <a:cubicBezTo>
                      <a:pt x="86" y="65"/>
                      <a:pt x="86" y="65"/>
                      <a:pt x="86" y="65"/>
                    </a:cubicBezTo>
                    <a:cubicBezTo>
                      <a:pt x="84" y="63"/>
                      <a:pt x="84" y="63"/>
                      <a:pt x="84" y="63"/>
                    </a:cubicBezTo>
                    <a:cubicBezTo>
                      <a:pt x="82" y="65"/>
                      <a:pt x="82" y="65"/>
                      <a:pt x="82" y="65"/>
                    </a:cubicBezTo>
                    <a:cubicBezTo>
                      <a:pt x="82" y="65"/>
                      <a:pt x="81" y="65"/>
                      <a:pt x="81" y="65"/>
                    </a:cubicBezTo>
                    <a:cubicBezTo>
                      <a:pt x="81" y="65"/>
                      <a:pt x="81" y="65"/>
                      <a:pt x="81" y="65"/>
                    </a:cubicBezTo>
                    <a:cubicBezTo>
                      <a:pt x="80" y="65"/>
                      <a:pt x="80" y="64"/>
                      <a:pt x="80" y="64"/>
                    </a:cubicBezTo>
                    <a:cubicBezTo>
                      <a:pt x="80" y="62"/>
                      <a:pt x="80" y="62"/>
                      <a:pt x="80" y="62"/>
                    </a:cubicBezTo>
                    <a:cubicBezTo>
                      <a:pt x="77" y="61"/>
                      <a:pt x="77" y="61"/>
                      <a:pt x="77" y="61"/>
                    </a:cubicBezTo>
                    <a:cubicBezTo>
                      <a:pt x="76" y="63"/>
                      <a:pt x="76" y="63"/>
                      <a:pt x="76" y="63"/>
                    </a:cubicBezTo>
                    <a:cubicBezTo>
                      <a:pt x="76" y="64"/>
                      <a:pt x="75" y="64"/>
                      <a:pt x="75" y="64"/>
                    </a:cubicBezTo>
                    <a:cubicBezTo>
                      <a:pt x="75" y="64"/>
                      <a:pt x="75" y="64"/>
                      <a:pt x="75" y="64"/>
                    </a:cubicBezTo>
                    <a:cubicBezTo>
                      <a:pt x="75" y="64"/>
                      <a:pt x="74" y="64"/>
                      <a:pt x="74" y="64"/>
                    </a:cubicBezTo>
                    <a:cubicBezTo>
                      <a:pt x="72" y="62"/>
                      <a:pt x="72" y="62"/>
                      <a:pt x="72" y="62"/>
                    </a:cubicBezTo>
                    <a:cubicBezTo>
                      <a:pt x="70" y="63"/>
                      <a:pt x="70" y="63"/>
                      <a:pt x="70" y="63"/>
                    </a:cubicBezTo>
                    <a:cubicBezTo>
                      <a:pt x="70" y="66"/>
                      <a:pt x="70" y="66"/>
                      <a:pt x="70" y="66"/>
                    </a:cubicBezTo>
                    <a:cubicBezTo>
                      <a:pt x="70" y="66"/>
                      <a:pt x="70" y="66"/>
                      <a:pt x="70" y="67"/>
                    </a:cubicBezTo>
                    <a:cubicBezTo>
                      <a:pt x="70" y="67"/>
                      <a:pt x="70" y="67"/>
                      <a:pt x="70" y="67"/>
                    </a:cubicBezTo>
                    <a:cubicBezTo>
                      <a:pt x="69" y="67"/>
                      <a:pt x="69" y="67"/>
                      <a:pt x="69" y="67"/>
                    </a:cubicBezTo>
                    <a:cubicBezTo>
                      <a:pt x="66" y="66"/>
                      <a:pt x="66" y="66"/>
                      <a:pt x="66" y="66"/>
                    </a:cubicBezTo>
                    <a:cubicBezTo>
                      <a:pt x="65" y="69"/>
                      <a:pt x="65" y="69"/>
                      <a:pt x="65" y="69"/>
                    </a:cubicBezTo>
                    <a:cubicBezTo>
                      <a:pt x="66" y="70"/>
                      <a:pt x="66" y="70"/>
                      <a:pt x="66" y="70"/>
                    </a:cubicBezTo>
                    <a:cubicBezTo>
                      <a:pt x="66" y="71"/>
                      <a:pt x="67" y="71"/>
                      <a:pt x="66" y="71"/>
                    </a:cubicBezTo>
                    <a:cubicBezTo>
                      <a:pt x="66" y="71"/>
                      <a:pt x="66" y="71"/>
                      <a:pt x="66" y="71"/>
                    </a:cubicBezTo>
                    <a:cubicBezTo>
                      <a:pt x="66" y="72"/>
                      <a:pt x="66" y="72"/>
                      <a:pt x="65" y="72"/>
                    </a:cubicBezTo>
                    <a:cubicBezTo>
                      <a:pt x="63" y="73"/>
                      <a:pt x="63" y="73"/>
                      <a:pt x="63" y="73"/>
                    </a:cubicBezTo>
                    <a:cubicBezTo>
                      <a:pt x="63" y="76"/>
                      <a:pt x="63" y="76"/>
                      <a:pt x="63" y="76"/>
                    </a:cubicBezTo>
                    <a:cubicBezTo>
                      <a:pt x="65" y="76"/>
                      <a:pt x="65" y="76"/>
                      <a:pt x="65" y="76"/>
                    </a:cubicBezTo>
                    <a:cubicBezTo>
                      <a:pt x="65" y="76"/>
                      <a:pt x="66" y="77"/>
                      <a:pt x="66" y="77"/>
                    </a:cubicBezTo>
                    <a:cubicBezTo>
                      <a:pt x="66" y="77"/>
                      <a:pt x="66" y="77"/>
                      <a:pt x="66" y="77"/>
                    </a:cubicBezTo>
                    <a:cubicBezTo>
                      <a:pt x="66" y="78"/>
                      <a:pt x="66" y="78"/>
                      <a:pt x="65" y="78"/>
                    </a:cubicBezTo>
                    <a:cubicBezTo>
                      <a:pt x="64" y="80"/>
                      <a:pt x="64" y="80"/>
                      <a:pt x="64" y="80"/>
                    </a:cubicBezTo>
                    <a:cubicBezTo>
                      <a:pt x="65" y="83"/>
                      <a:pt x="65" y="83"/>
                      <a:pt x="65" y="83"/>
                    </a:cubicBezTo>
                    <a:cubicBezTo>
                      <a:pt x="67" y="82"/>
                      <a:pt x="67" y="82"/>
                      <a:pt x="67" y="82"/>
                    </a:cubicBezTo>
                    <a:cubicBezTo>
                      <a:pt x="68" y="82"/>
                      <a:pt x="68" y="82"/>
                      <a:pt x="68" y="83"/>
                    </a:cubicBezTo>
                    <a:cubicBezTo>
                      <a:pt x="68" y="83"/>
                      <a:pt x="68" y="83"/>
                      <a:pt x="68" y="83"/>
                    </a:cubicBezTo>
                    <a:cubicBezTo>
                      <a:pt x="69" y="83"/>
                      <a:pt x="69" y="83"/>
                      <a:pt x="69" y="84"/>
                    </a:cubicBezTo>
                    <a:cubicBezTo>
                      <a:pt x="68" y="86"/>
                      <a:pt x="68" y="86"/>
                      <a:pt x="68" y="86"/>
                    </a:cubicBezTo>
                    <a:cubicBezTo>
                      <a:pt x="70" y="88"/>
                      <a:pt x="70" y="88"/>
                      <a:pt x="70" y="88"/>
                    </a:cubicBezTo>
                    <a:cubicBezTo>
                      <a:pt x="72" y="86"/>
                      <a:pt x="72" y="86"/>
                      <a:pt x="72" y="86"/>
                    </a:cubicBezTo>
                    <a:cubicBezTo>
                      <a:pt x="72" y="86"/>
                      <a:pt x="73" y="86"/>
                      <a:pt x="73" y="86"/>
                    </a:cubicBezTo>
                    <a:cubicBezTo>
                      <a:pt x="73" y="86"/>
                      <a:pt x="73" y="86"/>
                      <a:pt x="73" y="86"/>
                    </a:cubicBezTo>
                    <a:cubicBezTo>
                      <a:pt x="74" y="86"/>
                      <a:pt x="74" y="86"/>
                      <a:pt x="74" y="87"/>
                    </a:cubicBezTo>
                    <a:cubicBezTo>
                      <a:pt x="74" y="89"/>
                      <a:pt x="74" y="89"/>
                      <a:pt x="74" y="89"/>
                    </a:cubicBezTo>
                    <a:cubicBezTo>
                      <a:pt x="77" y="89"/>
                      <a:pt x="77" y="89"/>
                      <a:pt x="77" y="89"/>
                    </a:cubicBezTo>
                    <a:cubicBezTo>
                      <a:pt x="78" y="87"/>
                      <a:pt x="78" y="87"/>
                      <a:pt x="78" y="87"/>
                    </a:cubicBezTo>
                    <a:cubicBezTo>
                      <a:pt x="78" y="87"/>
                      <a:pt x="78" y="87"/>
                      <a:pt x="79" y="86"/>
                    </a:cubicBezTo>
                    <a:cubicBezTo>
                      <a:pt x="79" y="86"/>
                      <a:pt x="79" y="86"/>
                      <a:pt x="79" y="86"/>
                    </a:cubicBezTo>
                    <a:cubicBezTo>
                      <a:pt x="79" y="86"/>
                      <a:pt x="80" y="87"/>
                      <a:pt x="80" y="87"/>
                    </a:cubicBezTo>
                    <a:cubicBezTo>
                      <a:pt x="81" y="89"/>
                      <a:pt x="81" y="89"/>
                      <a:pt x="81" y="89"/>
                    </a:cubicBezTo>
                    <a:cubicBezTo>
                      <a:pt x="84" y="87"/>
                      <a:pt x="84" y="87"/>
                      <a:pt x="84" y="87"/>
                    </a:cubicBezTo>
                    <a:cubicBezTo>
                      <a:pt x="84" y="85"/>
                      <a:pt x="84" y="85"/>
                      <a:pt x="84" y="85"/>
                    </a:cubicBezTo>
                    <a:cubicBezTo>
                      <a:pt x="84" y="85"/>
                      <a:pt x="84" y="84"/>
                      <a:pt x="84" y="84"/>
                    </a:cubicBezTo>
                    <a:cubicBezTo>
                      <a:pt x="84" y="84"/>
                      <a:pt x="84" y="84"/>
                      <a:pt x="84" y="84"/>
                    </a:cubicBezTo>
                    <a:cubicBezTo>
                      <a:pt x="85" y="84"/>
                      <a:pt x="85" y="84"/>
                      <a:pt x="85" y="84"/>
                    </a:cubicBezTo>
                    <a:cubicBezTo>
                      <a:pt x="87" y="85"/>
                      <a:pt x="87" y="85"/>
                      <a:pt x="87" y="85"/>
                    </a:cubicBezTo>
                    <a:cubicBezTo>
                      <a:pt x="89" y="82"/>
                      <a:pt x="89" y="82"/>
                      <a:pt x="89" y="82"/>
                    </a:cubicBezTo>
                    <a:cubicBezTo>
                      <a:pt x="88" y="80"/>
                      <a:pt x="88" y="80"/>
                      <a:pt x="88" y="80"/>
                    </a:cubicBezTo>
                    <a:cubicBezTo>
                      <a:pt x="87" y="80"/>
                      <a:pt x="87" y="80"/>
                      <a:pt x="88" y="79"/>
                    </a:cubicBezTo>
                    <a:cubicBezTo>
                      <a:pt x="88" y="79"/>
                      <a:pt x="88" y="79"/>
                      <a:pt x="88" y="79"/>
                    </a:cubicBezTo>
                    <a:cubicBezTo>
                      <a:pt x="88" y="79"/>
                      <a:pt x="88" y="78"/>
                      <a:pt x="88" y="78"/>
                    </a:cubicBezTo>
                    <a:cubicBezTo>
                      <a:pt x="91" y="78"/>
                      <a:pt x="91" y="78"/>
                      <a:pt x="91" y="78"/>
                    </a:cubicBezTo>
                    <a:cubicBezTo>
                      <a:pt x="91" y="75"/>
                      <a:pt x="91" y="75"/>
                      <a:pt x="91" y="75"/>
                    </a:cubicBezTo>
                    <a:cubicBezTo>
                      <a:pt x="89" y="74"/>
                      <a:pt x="89" y="74"/>
                      <a:pt x="89" y="74"/>
                    </a:cubicBezTo>
                    <a:cubicBezTo>
                      <a:pt x="88" y="74"/>
                      <a:pt x="88" y="74"/>
                      <a:pt x="88" y="73"/>
                    </a:cubicBezTo>
                    <a:cubicBezTo>
                      <a:pt x="88" y="73"/>
                      <a:pt x="88" y="73"/>
                      <a:pt x="88" y="73"/>
                    </a:cubicBezTo>
                    <a:cubicBezTo>
                      <a:pt x="88" y="73"/>
                      <a:pt x="88" y="73"/>
                      <a:pt x="88" y="72"/>
                    </a:cubicBezTo>
                    <a:lnTo>
                      <a:pt x="90" y="71"/>
                    </a:lnTo>
                    <a:close/>
                    <a:moveTo>
                      <a:pt x="79" y="80"/>
                    </a:moveTo>
                    <a:cubicBezTo>
                      <a:pt x="77" y="82"/>
                      <a:pt x="73" y="80"/>
                      <a:pt x="72" y="78"/>
                    </a:cubicBezTo>
                    <a:cubicBezTo>
                      <a:pt x="71" y="75"/>
                      <a:pt x="72" y="72"/>
                      <a:pt x="75" y="70"/>
                    </a:cubicBezTo>
                    <a:cubicBezTo>
                      <a:pt x="77" y="69"/>
                      <a:pt x="81" y="70"/>
                      <a:pt x="82" y="73"/>
                    </a:cubicBezTo>
                    <a:cubicBezTo>
                      <a:pt x="83" y="76"/>
                      <a:pt x="82" y="79"/>
                      <a:pt x="79" y="8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grpSp>
        <p:nvGrpSpPr>
          <p:cNvPr id="15" name="Group 14"/>
          <p:cNvGrpSpPr/>
          <p:nvPr/>
        </p:nvGrpSpPr>
        <p:grpSpPr>
          <a:xfrm>
            <a:off x="506695" y="4269457"/>
            <a:ext cx="697604" cy="689422"/>
            <a:chOff x="392258" y="4915703"/>
            <a:chExt cx="697604" cy="689422"/>
          </a:xfrm>
        </p:grpSpPr>
        <p:sp>
          <p:nvSpPr>
            <p:cNvPr id="27" name="Rectangle 26"/>
            <p:cNvSpPr/>
            <p:nvPr/>
          </p:nvSpPr>
          <p:spPr>
            <a:xfrm>
              <a:off x="392258" y="5374293"/>
              <a:ext cx="697604" cy="2308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rgbClr val="002060"/>
                  </a:solidFill>
                  <a:latin typeface="Arial"/>
                </a:rPr>
                <a:t>Success</a:t>
              </a:r>
            </a:p>
          </p:txBody>
        </p:sp>
        <p:sp>
          <p:nvSpPr>
            <p:cNvPr id="28" name="Freeform 27"/>
            <p:cNvSpPr>
              <a:spLocks noEditPoints="1"/>
            </p:cNvSpPr>
            <p:nvPr/>
          </p:nvSpPr>
          <p:spPr bwMode="auto">
            <a:xfrm>
              <a:off x="504772" y="4915703"/>
              <a:ext cx="472576" cy="423068"/>
            </a:xfrm>
            <a:custGeom>
              <a:avLst/>
              <a:gdLst>
                <a:gd name="T0" fmla="*/ 152 w 271"/>
                <a:gd name="T1" fmla="*/ 177 h 242"/>
                <a:gd name="T2" fmla="*/ 214 w 271"/>
                <a:gd name="T3" fmla="*/ 0 h 242"/>
                <a:gd name="T4" fmla="*/ 57 w 271"/>
                <a:gd name="T5" fmla="*/ 0 h 242"/>
                <a:gd name="T6" fmla="*/ 120 w 271"/>
                <a:gd name="T7" fmla="*/ 177 h 242"/>
                <a:gd name="T8" fmla="*/ 152 w 271"/>
                <a:gd name="T9" fmla="*/ 177 h 242"/>
                <a:gd name="T10" fmla="*/ 102 w 271"/>
                <a:gd name="T11" fmla="*/ 19 h 242"/>
                <a:gd name="T12" fmla="*/ 132 w 271"/>
                <a:gd name="T13" fmla="*/ 141 h 242"/>
                <a:gd name="T14" fmla="*/ 83 w 271"/>
                <a:gd name="T15" fmla="*/ 19 h 242"/>
                <a:gd name="T16" fmla="*/ 102 w 271"/>
                <a:gd name="T17" fmla="*/ 19 h 242"/>
                <a:gd name="T18" fmla="*/ 184 w 271"/>
                <a:gd name="T19" fmla="*/ 226 h 242"/>
                <a:gd name="T20" fmla="*/ 184 w 271"/>
                <a:gd name="T21" fmla="*/ 242 h 242"/>
                <a:gd name="T22" fmla="*/ 87 w 271"/>
                <a:gd name="T23" fmla="*/ 242 h 242"/>
                <a:gd name="T24" fmla="*/ 87 w 271"/>
                <a:gd name="T25" fmla="*/ 226 h 242"/>
                <a:gd name="T26" fmla="*/ 120 w 271"/>
                <a:gd name="T27" fmla="*/ 191 h 242"/>
                <a:gd name="T28" fmla="*/ 151 w 271"/>
                <a:gd name="T29" fmla="*/ 191 h 242"/>
                <a:gd name="T30" fmla="*/ 184 w 271"/>
                <a:gd name="T31" fmla="*/ 226 h 242"/>
                <a:gd name="T32" fmla="*/ 70 w 271"/>
                <a:gd name="T33" fmla="*/ 120 h 242"/>
                <a:gd name="T34" fmla="*/ 0 w 271"/>
                <a:gd name="T35" fmla="*/ 17 h 242"/>
                <a:gd name="T36" fmla="*/ 42 w 271"/>
                <a:gd name="T37" fmla="*/ 17 h 242"/>
                <a:gd name="T38" fmla="*/ 43 w 271"/>
                <a:gd name="T39" fmla="*/ 32 h 242"/>
                <a:gd name="T40" fmla="*/ 17 w 271"/>
                <a:gd name="T41" fmla="*/ 32 h 242"/>
                <a:gd name="T42" fmla="*/ 59 w 271"/>
                <a:gd name="T43" fmla="*/ 97 h 242"/>
                <a:gd name="T44" fmla="*/ 70 w 271"/>
                <a:gd name="T45" fmla="*/ 120 h 242"/>
                <a:gd name="T46" fmla="*/ 271 w 271"/>
                <a:gd name="T47" fmla="*/ 17 h 242"/>
                <a:gd name="T48" fmla="*/ 201 w 271"/>
                <a:gd name="T49" fmla="*/ 120 h 242"/>
                <a:gd name="T50" fmla="*/ 212 w 271"/>
                <a:gd name="T51" fmla="*/ 97 h 242"/>
                <a:gd name="T52" fmla="*/ 254 w 271"/>
                <a:gd name="T53" fmla="*/ 32 h 242"/>
                <a:gd name="T54" fmla="*/ 228 w 271"/>
                <a:gd name="T55" fmla="*/ 32 h 242"/>
                <a:gd name="T56" fmla="*/ 229 w 271"/>
                <a:gd name="T57" fmla="*/ 17 h 242"/>
                <a:gd name="T58" fmla="*/ 271 w 271"/>
                <a:gd name="T59"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242">
                  <a:moveTo>
                    <a:pt x="152" y="177"/>
                  </a:moveTo>
                  <a:cubicBezTo>
                    <a:pt x="159" y="140"/>
                    <a:pt x="214" y="111"/>
                    <a:pt x="214" y="0"/>
                  </a:cubicBezTo>
                  <a:cubicBezTo>
                    <a:pt x="57" y="0"/>
                    <a:pt x="57" y="0"/>
                    <a:pt x="57" y="0"/>
                  </a:cubicBezTo>
                  <a:cubicBezTo>
                    <a:pt x="57" y="111"/>
                    <a:pt x="112" y="140"/>
                    <a:pt x="120" y="177"/>
                  </a:cubicBezTo>
                  <a:lnTo>
                    <a:pt x="152" y="177"/>
                  </a:lnTo>
                  <a:close/>
                  <a:moveTo>
                    <a:pt x="102" y="19"/>
                  </a:moveTo>
                  <a:cubicBezTo>
                    <a:pt x="102" y="60"/>
                    <a:pt x="111" y="104"/>
                    <a:pt x="132" y="141"/>
                  </a:cubicBezTo>
                  <a:cubicBezTo>
                    <a:pt x="106" y="110"/>
                    <a:pt x="85" y="71"/>
                    <a:pt x="83" y="19"/>
                  </a:cubicBezTo>
                  <a:lnTo>
                    <a:pt x="102" y="19"/>
                  </a:lnTo>
                  <a:close/>
                  <a:moveTo>
                    <a:pt x="184" y="226"/>
                  </a:moveTo>
                  <a:cubicBezTo>
                    <a:pt x="184" y="242"/>
                    <a:pt x="184" y="242"/>
                    <a:pt x="184" y="242"/>
                  </a:cubicBezTo>
                  <a:cubicBezTo>
                    <a:pt x="87" y="242"/>
                    <a:pt x="87" y="242"/>
                    <a:pt x="87" y="242"/>
                  </a:cubicBezTo>
                  <a:cubicBezTo>
                    <a:pt x="87" y="226"/>
                    <a:pt x="87" y="226"/>
                    <a:pt x="87" y="226"/>
                  </a:cubicBezTo>
                  <a:cubicBezTo>
                    <a:pt x="112" y="226"/>
                    <a:pt x="119" y="205"/>
                    <a:pt x="120" y="191"/>
                  </a:cubicBezTo>
                  <a:cubicBezTo>
                    <a:pt x="120" y="191"/>
                    <a:pt x="150" y="191"/>
                    <a:pt x="151" y="191"/>
                  </a:cubicBezTo>
                  <a:cubicBezTo>
                    <a:pt x="152" y="205"/>
                    <a:pt x="158" y="226"/>
                    <a:pt x="184" y="226"/>
                  </a:cubicBezTo>
                  <a:close/>
                  <a:moveTo>
                    <a:pt x="70" y="120"/>
                  </a:moveTo>
                  <a:cubicBezTo>
                    <a:pt x="29" y="102"/>
                    <a:pt x="4" y="61"/>
                    <a:pt x="0" y="17"/>
                  </a:cubicBezTo>
                  <a:cubicBezTo>
                    <a:pt x="42" y="17"/>
                    <a:pt x="42" y="17"/>
                    <a:pt x="42" y="17"/>
                  </a:cubicBezTo>
                  <a:cubicBezTo>
                    <a:pt x="43" y="22"/>
                    <a:pt x="43" y="27"/>
                    <a:pt x="43" y="32"/>
                  </a:cubicBezTo>
                  <a:cubicBezTo>
                    <a:pt x="17" y="32"/>
                    <a:pt x="17" y="32"/>
                    <a:pt x="17" y="32"/>
                  </a:cubicBezTo>
                  <a:cubicBezTo>
                    <a:pt x="22" y="52"/>
                    <a:pt x="32" y="80"/>
                    <a:pt x="59" y="97"/>
                  </a:cubicBezTo>
                  <a:cubicBezTo>
                    <a:pt x="63" y="106"/>
                    <a:pt x="66" y="113"/>
                    <a:pt x="70" y="120"/>
                  </a:cubicBezTo>
                  <a:close/>
                  <a:moveTo>
                    <a:pt x="271" y="17"/>
                  </a:moveTo>
                  <a:cubicBezTo>
                    <a:pt x="267" y="61"/>
                    <a:pt x="243" y="102"/>
                    <a:pt x="201" y="120"/>
                  </a:cubicBezTo>
                  <a:cubicBezTo>
                    <a:pt x="205" y="113"/>
                    <a:pt x="209" y="105"/>
                    <a:pt x="212" y="97"/>
                  </a:cubicBezTo>
                  <a:cubicBezTo>
                    <a:pt x="239" y="80"/>
                    <a:pt x="250" y="52"/>
                    <a:pt x="254" y="32"/>
                  </a:cubicBezTo>
                  <a:cubicBezTo>
                    <a:pt x="228" y="32"/>
                    <a:pt x="228" y="32"/>
                    <a:pt x="228" y="32"/>
                  </a:cubicBezTo>
                  <a:cubicBezTo>
                    <a:pt x="228" y="27"/>
                    <a:pt x="229" y="22"/>
                    <a:pt x="229" y="17"/>
                  </a:cubicBezTo>
                  <a:lnTo>
                    <a:pt x="271" y="17"/>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pic>
        <p:nvPicPr>
          <p:cNvPr id="16" name="Picture 15" descr="UKOUG PYA_Winner_2013-2014_GOLD.gif"/>
          <p:cNvPicPr>
            <a:picLocks noChangeAspect="1"/>
          </p:cNvPicPr>
          <p:nvPr/>
        </p:nvPicPr>
        <p:blipFill>
          <a:blip r:embed="rId3" cstate="print">
            <a:extLst>
              <a:ext uri="{28A0092B-C50C-407E-A947-70E740481C1C}">
                <a14:useLocalDpi xmlns:lc="http://schemas.openxmlformats.org/drawingml/2006/lockedCanvas" xmlns:a14="http://schemas.microsoft.com/office/drawing/2010/main" xmlns="" val="0"/>
              </a:ext>
            </a:extLst>
          </a:blip>
          <a:stretch>
            <a:fillRect/>
          </a:stretch>
        </p:blipFill>
        <p:spPr>
          <a:xfrm>
            <a:off x="3459036" y="4313337"/>
            <a:ext cx="1277937" cy="601663"/>
          </a:xfrm>
          <a:prstGeom prst="rect">
            <a:avLst/>
          </a:prstGeom>
          <a:effectLst>
            <a:outerShdw blurRad="292100" dist="139700" dir="2700000" algn="tl" rotWithShape="0">
              <a:srgbClr val="000000">
                <a:alpha val="65000"/>
              </a:srgbClr>
            </a:outerShdw>
          </a:effectLst>
        </p:spPr>
      </p:pic>
      <p:pic>
        <p:nvPicPr>
          <p:cNvPr id="17" name="Picture 16" descr="OEA_13_Print-Badge_SPOTY_NA.gif"/>
          <p:cNvPicPr>
            <a:picLocks noChangeAspect="1"/>
          </p:cNvPicPr>
          <p:nvPr/>
        </p:nvPicPr>
        <p:blipFill>
          <a:blip r:embed="rId4" cstate="print">
            <a:extLst>
              <a:ext uri="{28A0092B-C50C-407E-A947-70E740481C1C}">
                <a14:useLocalDpi xmlns:lc="http://schemas.openxmlformats.org/drawingml/2006/lockedCanvas" xmlns:a14="http://schemas.microsoft.com/office/drawing/2010/main" xmlns="" val="0"/>
              </a:ext>
            </a:extLst>
          </a:blip>
          <a:stretch>
            <a:fillRect/>
          </a:stretch>
        </p:blipFill>
        <p:spPr>
          <a:xfrm>
            <a:off x="5084636" y="4196814"/>
            <a:ext cx="1328738" cy="903288"/>
          </a:xfrm>
          <a:prstGeom prst="rect">
            <a:avLst/>
          </a:prstGeom>
          <a:effectLst>
            <a:outerShdw blurRad="292100" dist="139700" dir="2700000" algn="tl" rotWithShape="0">
              <a:srgbClr val="000000">
                <a:alpha val="65000"/>
              </a:srgbClr>
            </a:outerShdw>
          </a:effectLst>
        </p:spPr>
      </p:pic>
      <p:pic>
        <p:nvPicPr>
          <p:cNvPr id="18" name="Picture 17" descr="Logo - Oracle Diamond Partner.png"/>
          <p:cNvPicPr>
            <a:picLocks noChangeAspect="1"/>
          </p:cNvPicPr>
          <p:nvPr/>
        </p:nvPicPr>
        <p:blipFill>
          <a:blip r:embed="rId5" cstate="print">
            <a:extLst>
              <a:ext uri="{28A0092B-C50C-407E-A947-70E740481C1C}">
                <a14:useLocalDpi xmlns:lc="http://schemas.openxmlformats.org/drawingml/2006/lockedCanvas" xmlns:a14="http://schemas.microsoft.com/office/drawing/2010/main" xmlns="" val="0"/>
              </a:ext>
            </a:extLst>
          </a:blip>
          <a:stretch>
            <a:fillRect/>
          </a:stretch>
        </p:blipFill>
        <p:spPr>
          <a:xfrm>
            <a:off x="1522286" y="4410175"/>
            <a:ext cx="1638300" cy="407987"/>
          </a:xfrm>
          <a:prstGeom prst="rect">
            <a:avLst/>
          </a:prstGeom>
          <a:effectLst>
            <a:outerShdw blurRad="292100" dist="139700" dir="2700000" algn="tl" rotWithShape="0">
              <a:prstClr val="black">
                <a:alpha val="65000"/>
              </a:prstClr>
            </a:outerShdw>
          </a:effectLst>
        </p:spPr>
      </p:pic>
      <p:cxnSp>
        <p:nvCxnSpPr>
          <p:cNvPr id="19" name="Straight Connector 18"/>
          <p:cNvCxnSpPr/>
          <p:nvPr/>
        </p:nvCxnSpPr>
        <p:spPr>
          <a:xfrm>
            <a:off x="1307370" y="2256564"/>
            <a:ext cx="4972581" cy="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1335946" y="4046309"/>
            <a:ext cx="7003470" cy="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1335946" y="5297649"/>
            <a:ext cx="7003470" cy="0"/>
          </a:xfrm>
          <a:prstGeom prst="line">
            <a:avLst/>
          </a:prstGeom>
        </p:spPr>
        <p:style>
          <a:lnRef idx="2">
            <a:schemeClr val="dk1"/>
          </a:lnRef>
          <a:fillRef idx="0">
            <a:schemeClr val="dk1"/>
          </a:fillRef>
          <a:effectRef idx="1">
            <a:schemeClr val="dk1"/>
          </a:effectRef>
          <a:fontRef idx="minor">
            <a:schemeClr val="tx1"/>
          </a:fontRef>
        </p:style>
      </p:cxnSp>
      <p:sp>
        <p:nvSpPr>
          <p:cNvPr id="22" name="TextBox 52"/>
          <p:cNvSpPr txBox="1"/>
          <p:nvPr/>
        </p:nvSpPr>
        <p:spPr>
          <a:xfrm>
            <a:off x="1353855" y="5413085"/>
            <a:ext cx="3179466" cy="116955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solidFill>
                  <a:srgbClr val="002060"/>
                </a:solidFill>
                <a:latin typeface="Arial" panose="020B0604020202020204" pitchFamily="34" charset="0"/>
                <a:cs typeface="Arial" panose="020B0604020202020204" pitchFamily="34" charset="0"/>
              </a:rPr>
              <a:t>Our consultants have been published in multiple subject areas and additional online resources that demonstrate Accenture’s experience and expertise with the OES platform</a:t>
            </a:r>
          </a:p>
        </p:txBody>
      </p:sp>
      <p:pic>
        <p:nvPicPr>
          <p:cNvPr id="23" name="Picture 22" descr="books_transparent.png"/>
          <p:cNvPicPr>
            <a:picLocks noChangeAspect="1"/>
          </p:cNvPicPr>
          <p:nvPr/>
        </p:nvPicPr>
        <p:blipFill>
          <a:blip r:embed="rId6" cstate="print">
            <a:extLst>
              <a:ext uri="{28A0092B-C50C-407E-A947-70E740481C1C}">
                <a14:useLocalDpi xmlns:lc="http://schemas.openxmlformats.org/drawingml/2006/lockedCanvas" xmlns:a14="http://schemas.microsoft.com/office/drawing/2010/main" xmlns="" val="0"/>
              </a:ext>
            </a:extLst>
          </a:blip>
          <a:srcRect/>
          <a:stretch>
            <a:fillRect/>
          </a:stretch>
        </p:blipFill>
        <p:spPr bwMode="auto">
          <a:xfrm>
            <a:off x="4736973" y="5330163"/>
            <a:ext cx="2845332" cy="1468245"/>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pic>
        <p:nvPicPr>
          <p:cNvPr id="24" name="Picture 23" descr="Practical ODA Book Pic.png"/>
          <p:cNvPicPr>
            <a:picLocks noChangeAspect="1"/>
          </p:cNvPicPr>
          <p:nvPr/>
        </p:nvPicPr>
        <p:blipFill>
          <a:blip r:embed="rId7" cstate="print">
            <a:extLst>
              <a:ext uri="{28A0092B-C50C-407E-A947-70E740481C1C}">
                <a14:useLocalDpi xmlns:lc="http://schemas.openxmlformats.org/drawingml/2006/lockedCanvas" xmlns:a14="http://schemas.microsoft.com/office/drawing/2010/main" xmlns="" val="0"/>
              </a:ext>
            </a:extLst>
          </a:blip>
          <a:srcRect/>
          <a:stretch>
            <a:fillRect/>
          </a:stretch>
        </p:blipFill>
        <p:spPr bwMode="auto">
          <a:xfrm>
            <a:off x="7582305" y="5604557"/>
            <a:ext cx="778581" cy="983470"/>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pic>
        <p:nvPicPr>
          <p:cNvPr id="25" name="Picture 24"/>
          <p:cNvPicPr>
            <a:picLocks noChangeAspect="1"/>
          </p:cNvPicPr>
          <p:nvPr/>
        </p:nvPicPr>
        <p:blipFill>
          <a:blip r:embed="rId8" cstate="print"/>
          <a:stretch>
            <a:fillRect/>
          </a:stretch>
        </p:blipFill>
        <p:spPr>
          <a:xfrm>
            <a:off x="6268076" y="1630376"/>
            <a:ext cx="2604708" cy="2074570"/>
          </a:xfrm>
          <a:prstGeom prst="rect">
            <a:avLst/>
          </a:prstGeom>
        </p:spPr>
      </p:pic>
      <p:sp>
        <p:nvSpPr>
          <p:cNvPr id="26" name="TextBox 56"/>
          <p:cNvSpPr txBox="1"/>
          <p:nvPr/>
        </p:nvSpPr>
        <p:spPr>
          <a:xfrm>
            <a:off x="6440608" y="1229069"/>
            <a:ext cx="225964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rgbClr val="002060"/>
                </a:solidFill>
                <a:latin typeface="Arial" panose="020B0604020202020204" pitchFamily="34" charset="0"/>
                <a:cs typeface="Arial" panose="020B0604020202020204" pitchFamily="34" charset="0"/>
              </a:rPr>
              <a:t>Innovation Center</a:t>
            </a:r>
            <a:endParaRPr lang="en-US"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899162335"/>
      </p:ext>
    </p:extLst>
  </p:cSld>
  <p:clrMapOvr>
    <a:masterClrMapping/>
  </p:clrMapOvr>
  <p:transition advClick="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Barriers to adoption of RM</a:t>
            </a:r>
            <a:endParaRPr lang="en-US" sz="3000" dirty="0"/>
          </a:p>
        </p:txBody>
      </p:sp>
      <p:sp>
        <p:nvSpPr>
          <p:cNvPr id="3" name="Content Placeholder 2"/>
          <p:cNvSpPr>
            <a:spLocks noGrp="1"/>
          </p:cNvSpPr>
          <p:nvPr>
            <p:ph idx="1"/>
          </p:nvPr>
        </p:nvSpPr>
        <p:spPr>
          <a:xfrm>
            <a:off x="457200" y="1600200"/>
            <a:ext cx="4102925" cy="4525963"/>
          </a:xfrm>
        </p:spPr>
        <p:txBody>
          <a:bodyPr/>
          <a:lstStyle/>
          <a:p>
            <a:pPr marL="514350" indent="-514350">
              <a:buNone/>
            </a:pPr>
            <a:r>
              <a:rPr lang="en-US" b="1" dirty="0" smtClean="0"/>
              <a:t>1) Politics</a:t>
            </a:r>
          </a:p>
          <a:p>
            <a:pPr marL="514350" indent="-514350"/>
            <a:r>
              <a:rPr lang="en-US" sz="2500" dirty="0" smtClean="0"/>
              <a:t>I get more and you get less</a:t>
            </a:r>
          </a:p>
          <a:p>
            <a:pPr marL="514350" indent="-514350"/>
            <a:r>
              <a:rPr lang="en-US" sz="2500" dirty="0" smtClean="0"/>
              <a:t>They always consume more</a:t>
            </a:r>
          </a:p>
          <a:p>
            <a:pPr marL="514350" indent="-514350"/>
            <a:endParaRPr lang="en-US" sz="2500" dirty="0" smtClean="0"/>
          </a:p>
          <a:p>
            <a:pPr marL="514350" indent="-514350">
              <a:buNone/>
            </a:pPr>
            <a:endParaRPr lang="en-US" sz="2500" dirty="0" smtClean="0"/>
          </a:p>
          <a:p>
            <a:pPr marL="514350" indent="-514350">
              <a:buFont typeface="Wingdings" pitchFamily="2" charset="2"/>
              <a:buChar char="ü"/>
            </a:pPr>
            <a:r>
              <a:rPr lang="en-US" sz="2500" dirty="0" smtClean="0"/>
              <a:t>Facts, numbers, figures</a:t>
            </a:r>
          </a:p>
        </p:txBody>
      </p:sp>
      <p:sp>
        <p:nvSpPr>
          <p:cNvPr id="4" name="Slide Number Placeholder 3"/>
          <p:cNvSpPr>
            <a:spLocks noGrp="1"/>
          </p:cNvSpPr>
          <p:nvPr>
            <p:ph type="sldNum" sz="quarter" idx="12"/>
          </p:nvPr>
        </p:nvSpPr>
        <p:spPr/>
        <p:txBody>
          <a:bodyPr/>
          <a:lstStyle/>
          <a:p>
            <a:fld id="{A42E39B1-E4F5-6241-BFCC-0FFF34C9B190}" type="slidenum">
              <a:rPr lang="en-US" smtClean="0"/>
              <a:pPr/>
              <a:t>30</a:t>
            </a:fld>
            <a:endParaRPr lang="en-US" dirty="0"/>
          </a:p>
        </p:txBody>
      </p:sp>
      <p:sp>
        <p:nvSpPr>
          <p:cNvPr id="5" name="Content Placeholder 2"/>
          <p:cNvSpPr txBox="1">
            <a:spLocks/>
          </p:cNvSpPr>
          <p:nvPr/>
        </p:nvSpPr>
        <p:spPr>
          <a:xfrm>
            <a:off x="4611475" y="1610100"/>
            <a:ext cx="4102925" cy="5212975"/>
          </a:xfrm>
          <a:prstGeom prst="rect">
            <a:avLst/>
          </a:prstGeom>
        </p:spPr>
        <p:txBody>
          <a:bodyPr vert="horz" lIns="91440" tIns="45720" rIns="91440" bIns="45720" rtlCol="0">
            <a:normAutofit lnSpcReduction="10000"/>
          </a:bodyPr>
          <a:lstStyle/>
          <a:p>
            <a:pPr marL="514350" marR="0" lvl="0" indent="-514350" algn="l" defTabSz="457200" rtl="0" eaLnBrk="1" fontAlgn="auto" latinLnBrk="0" hangingPunct="1">
              <a:lnSpc>
                <a:spcPct val="100000"/>
              </a:lnSpc>
              <a:spcBef>
                <a:spcPct val="20000"/>
              </a:spcBef>
              <a:spcAft>
                <a:spcPts val="0"/>
              </a:spcAft>
              <a:buClr>
                <a:schemeClr val="accent1"/>
              </a:buClr>
              <a:buSzTx/>
              <a:tabLst/>
              <a:defRPr/>
            </a:pPr>
            <a:r>
              <a:rPr kumimoji="0" lang="en-US" sz="3200" b="1" i="0" strike="noStrike" kern="1200" cap="none" spc="0" normalizeH="0" baseline="0" noProof="0" dirty="0" smtClean="0">
                <a:ln>
                  <a:noFill/>
                </a:ln>
                <a:solidFill>
                  <a:schemeClr val="tx1"/>
                </a:solidFill>
                <a:effectLst/>
                <a:uLnTx/>
                <a:uFillTx/>
                <a:latin typeface="+mn-lt"/>
                <a:ea typeface="+mn-ea"/>
                <a:cs typeface="+mn-cs"/>
              </a:rPr>
              <a:t>2) Fear</a:t>
            </a:r>
          </a:p>
          <a:p>
            <a:pPr marL="514350" lvl="0" indent="-514350">
              <a:spcBef>
                <a:spcPct val="20000"/>
              </a:spcBef>
              <a:buClr>
                <a:schemeClr val="accent1"/>
              </a:buClr>
              <a:buFont typeface="Arial" pitchFamily="34" charset="0"/>
              <a:buChar char="•"/>
            </a:pPr>
            <a:r>
              <a:rPr lang="en-US" sz="2500" dirty="0" smtClean="0"/>
              <a:t>Things may go wrong after the change? or get worse? </a:t>
            </a:r>
          </a:p>
          <a:p>
            <a:pPr marL="514350" lvl="0" indent="-514350">
              <a:spcBef>
                <a:spcPct val="20000"/>
              </a:spcBef>
              <a:buClr>
                <a:schemeClr val="accent1"/>
              </a:buClr>
              <a:buFont typeface="Arial" pitchFamily="34" charset="0"/>
              <a:buChar char="•"/>
            </a:pPr>
            <a:r>
              <a:rPr lang="en-US" sz="2500" dirty="0" smtClean="0"/>
              <a:t>Lack of knowledge</a:t>
            </a:r>
          </a:p>
          <a:p>
            <a:pPr marL="514350" indent="-514350">
              <a:spcBef>
                <a:spcPct val="20000"/>
              </a:spcBef>
              <a:buClr>
                <a:schemeClr val="accent1"/>
              </a:buClr>
            </a:pPr>
            <a:endParaRPr lang="en-US" sz="2500" dirty="0" smtClean="0"/>
          </a:p>
          <a:p>
            <a:pPr marL="514350" indent="-514350">
              <a:spcBef>
                <a:spcPct val="20000"/>
              </a:spcBef>
              <a:buClr>
                <a:schemeClr val="accent1"/>
              </a:buClr>
            </a:pPr>
            <a:endParaRPr lang="en-US" sz="2500" dirty="0" smtClean="0"/>
          </a:p>
          <a:p>
            <a:pPr marL="514350" indent="-514350">
              <a:spcBef>
                <a:spcPct val="20000"/>
              </a:spcBef>
              <a:buClr>
                <a:schemeClr val="accent1"/>
              </a:buClr>
              <a:buFont typeface="Wingdings" pitchFamily="2" charset="2"/>
              <a:buChar char="ü"/>
            </a:pPr>
            <a:r>
              <a:rPr lang="en-US" sz="2500" dirty="0" smtClean="0"/>
              <a:t>Research </a:t>
            </a:r>
          </a:p>
          <a:p>
            <a:pPr marL="514350" indent="-514350">
              <a:spcBef>
                <a:spcPct val="20000"/>
              </a:spcBef>
              <a:buClr>
                <a:schemeClr val="accent1"/>
              </a:buClr>
              <a:buFont typeface="Wingdings" pitchFamily="2" charset="2"/>
              <a:buChar char="ü"/>
            </a:pPr>
            <a:r>
              <a:rPr lang="en-US" sz="2500" dirty="0" smtClean="0"/>
              <a:t>Fearlessly change/experiment</a:t>
            </a:r>
          </a:p>
          <a:p>
            <a:pPr marL="514350" indent="-514350">
              <a:spcBef>
                <a:spcPct val="20000"/>
              </a:spcBef>
              <a:buClr>
                <a:schemeClr val="accent1"/>
              </a:buClr>
              <a:buFont typeface="Wingdings" pitchFamily="2" charset="2"/>
              <a:buChar char="ü"/>
            </a:pPr>
            <a:r>
              <a:rPr lang="en-US" sz="2500" dirty="0" smtClean="0"/>
              <a:t>Measure</a:t>
            </a:r>
          </a:p>
          <a:p>
            <a:pPr marL="514350" indent="-514350">
              <a:spcBef>
                <a:spcPct val="20000"/>
              </a:spcBef>
              <a:buClr>
                <a:schemeClr val="accent1"/>
              </a:buClr>
              <a:buFont typeface="Wingdings" pitchFamily="2" charset="2"/>
              <a:buChar char="ü"/>
            </a:pPr>
            <a:r>
              <a:rPr lang="en-US" sz="2500" dirty="0" smtClean="0"/>
              <a:t>Repeat</a:t>
            </a:r>
          </a:p>
          <a:p>
            <a:pPr marL="514350" lvl="0" indent="-514350">
              <a:spcBef>
                <a:spcPct val="20000"/>
              </a:spcBef>
              <a:buClr>
                <a:schemeClr val="accent1"/>
              </a:buClr>
              <a:buFont typeface="Arial" pitchFamily="34" charset="0"/>
              <a:buChar char="•"/>
            </a:pPr>
            <a:endParaRPr kumimoji="0" lang="en-US" sz="2500" b="0" i="0" u="none" strike="noStrike" kern="1200" cap="none" spc="0" normalizeH="0" baseline="0" noProof="0" dirty="0" smtClean="0">
              <a:ln>
                <a:noFill/>
              </a:ln>
              <a:solidFill>
                <a:schemeClr val="tx1"/>
              </a:solidFill>
              <a:effectLst/>
              <a:uLnTx/>
              <a:uFillTx/>
              <a:latin typeface="+mn-lt"/>
              <a:ea typeface="+mn-ea"/>
              <a:cs typeface="+mn-cs"/>
            </a:endParaRPr>
          </a:p>
          <a:p>
            <a:pPr marL="514350" marR="0" lvl="0" indent="-514350" algn="l" defTabSz="457200" rtl="0" eaLnBrk="1" fontAlgn="auto" latinLnBrk="0" hangingPunct="1">
              <a:lnSpc>
                <a:spcPct val="100000"/>
              </a:lnSpc>
              <a:spcBef>
                <a:spcPct val="20000"/>
              </a:spcBef>
              <a:spcAft>
                <a:spcPts val="0"/>
              </a:spcAft>
              <a:buClr>
                <a:schemeClr val="accent1"/>
              </a:buClr>
              <a:buSzTx/>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dirty="0" smtClean="0"/>
          </a:p>
          <a:p>
            <a:pPr>
              <a:buNone/>
            </a:pPr>
            <a:endParaRPr lang="en-US" dirty="0" smtClean="0"/>
          </a:p>
          <a:p>
            <a:pPr algn="ctr">
              <a:buNone/>
            </a:pPr>
            <a:endParaRPr lang="en-US" dirty="0" smtClean="0"/>
          </a:p>
          <a:p>
            <a:pPr algn="ctr">
              <a:buNone/>
            </a:pPr>
            <a:r>
              <a:rPr lang="en-US" dirty="0" smtClean="0"/>
              <a:t>A systematic approach to RM</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31</a:t>
            </a:fld>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A systematic approach to RM</a:t>
            </a:r>
            <a:endParaRPr lang="en-US" sz="3000"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700" dirty="0" smtClean="0"/>
              <a:t>What is your performance objective?</a:t>
            </a:r>
          </a:p>
          <a:p>
            <a:pPr marL="514350" indent="-514350">
              <a:buFont typeface="+mj-lt"/>
              <a:buAutoNum type="arabicPeriod"/>
            </a:pPr>
            <a:r>
              <a:rPr lang="en-US" sz="2700" dirty="0" smtClean="0"/>
              <a:t>Workload Characterization</a:t>
            </a:r>
          </a:p>
          <a:p>
            <a:pPr marL="514350" indent="-514350">
              <a:buFont typeface="+mj-lt"/>
              <a:buAutoNum type="arabicPeriod"/>
            </a:pPr>
            <a:r>
              <a:rPr lang="en-US" sz="2700" dirty="0" smtClean="0"/>
              <a:t>Validate the load against capacity</a:t>
            </a:r>
          </a:p>
          <a:p>
            <a:pPr marL="514350" indent="-514350">
              <a:buFont typeface="+mj-lt"/>
              <a:buAutoNum type="arabicPeriod"/>
            </a:pPr>
            <a:r>
              <a:rPr lang="en-US" sz="2700" dirty="0" smtClean="0"/>
              <a:t>Identify &amp; group the apps/users causing resource hog</a:t>
            </a:r>
          </a:p>
          <a:p>
            <a:pPr marL="514350" indent="-514350">
              <a:buFont typeface="+mj-lt"/>
              <a:buAutoNum type="arabicPeriod"/>
            </a:pPr>
            <a:r>
              <a:rPr lang="en-US" sz="2700" dirty="0" smtClean="0"/>
              <a:t>Implement RM </a:t>
            </a:r>
          </a:p>
          <a:p>
            <a:pPr marL="514350" indent="-514350">
              <a:buFont typeface="+mj-lt"/>
              <a:buAutoNum type="arabicPeriod"/>
            </a:pPr>
            <a:r>
              <a:rPr lang="en-US" sz="2700" dirty="0" smtClean="0"/>
              <a:t>Execute remediation steps or add capacity</a:t>
            </a:r>
          </a:p>
          <a:p>
            <a:endParaRPr lang="en-US" sz="27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32</a:t>
            </a:fld>
            <a:endParaRPr lang="en-US" dirty="0"/>
          </a:p>
        </p:txBody>
      </p:sp>
      <p:sp>
        <p:nvSpPr>
          <p:cNvPr id="5" name="Rectangle 4"/>
          <p:cNvSpPr/>
          <p:nvPr/>
        </p:nvSpPr>
        <p:spPr>
          <a:xfrm>
            <a:off x="0" y="1635826"/>
            <a:ext cx="9144000" cy="442356"/>
          </a:xfrm>
          <a:prstGeom prst="rect">
            <a:avLst/>
          </a:prstGeom>
          <a:solidFill>
            <a:srgbClr val="99CCFF">
              <a:alpha val="20000"/>
            </a:srgb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42E39B1-E4F5-6241-BFCC-0FFF34C9B190}" type="slidenum">
              <a:rPr lang="en-US" smtClean="0"/>
              <a:pPr/>
              <a:t>33</a:t>
            </a:fld>
            <a:endParaRPr lang="en-US" dirty="0"/>
          </a:p>
        </p:txBody>
      </p:sp>
      <p:sp>
        <p:nvSpPr>
          <p:cNvPr id="6" name="Isosceles Triangle 5"/>
          <p:cNvSpPr/>
          <p:nvPr/>
        </p:nvSpPr>
        <p:spPr>
          <a:xfrm>
            <a:off x="3277590" y="3633836"/>
            <a:ext cx="2256312" cy="1805050"/>
          </a:xfrm>
          <a:prstGeom prst="triangle">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Pct. Allocation</a:t>
            </a:r>
          </a:p>
          <a:p>
            <a:pPr algn="ctr"/>
            <a:endParaRPr lang="en-US" dirty="0">
              <a:solidFill>
                <a:schemeClr val="accent6"/>
              </a:solidFill>
            </a:endParaRPr>
          </a:p>
        </p:txBody>
      </p:sp>
      <p:sp>
        <p:nvSpPr>
          <p:cNvPr id="7" name="Rectangle 6"/>
          <p:cNvSpPr/>
          <p:nvPr/>
        </p:nvSpPr>
        <p:spPr>
          <a:xfrm flipV="1">
            <a:off x="1318179" y="3562586"/>
            <a:ext cx="6198899" cy="45719"/>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8" name="Flowchart: Manual Operation 7"/>
          <p:cNvSpPr/>
          <p:nvPr/>
        </p:nvSpPr>
        <p:spPr>
          <a:xfrm>
            <a:off x="1104424" y="2755071"/>
            <a:ext cx="1876302" cy="760021"/>
          </a:xfrm>
          <a:prstGeom prst="flowChartManualOperation">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TRX</a:t>
            </a:r>
            <a:endParaRPr lang="en-US" dirty="0">
              <a:solidFill>
                <a:schemeClr val="accent6"/>
              </a:solidFill>
            </a:endParaRPr>
          </a:p>
        </p:txBody>
      </p:sp>
      <p:sp>
        <p:nvSpPr>
          <p:cNvPr id="9" name="Flowchart: Manual Operation 8"/>
          <p:cNvSpPr/>
          <p:nvPr/>
        </p:nvSpPr>
        <p:spPr>
          <a:xfrm>
            <a:off x="5866288" y="2755071"/>
            <a:ext cx="1876302" cy="760021"/>
          </a:xfrm>
          <a:prstGeom prst="flowChartManualOperation">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Reports</a:t>
            </a:r>
            <a:endParaRPr lang="en-US" dirty="0">
              <a:solidFill>
                <a:schemeClr val="accent6"/>
              </a:solidFill>
            </a:endParaRPr>
          </a:p>
        </p:txBody>
      </p:sp>
      <p:cxnSp>
        <p:nvCxnSpPr>
          <p:cNvPr id="11" name="Curved Connector 10"/>
          <p:cNvCxnSpPr/>
          <p:nvPr/>
        </p:nvCxnSpPr>
        <p:spPr>
          <a:xfrm rot="16200000" flipH="1">
            <a:off x="3301340" y="2232560"/>
            <a:ext cx="1472541" cy="760021"/>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945090" y="1520040"/>
            <a:ext cx="1468287" cy="369332"/>
          </a:xfrm>
          <a:prstGeom prst="rect">
            <a:avLst/>
          </a:prstGeom>
          <a:noFill/>
        </p:spPr>
        <p:txBody>
          <a:bodyPr wrap="none" rtlCol="0">
            <a:spAutoFit/>
          </a:bodyPr>
          <a:lstStyle/>
          <a:p>
            <a:r>
              <a:rPr lang="en-US" dirty="0" smtClean="0"/>
              <a:t>Sweet spot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A systematic approach to RM</a:t>
            </a:r>
            <a:endParaRPr lang="en-US" sz="3000"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700" dirty="0" smtClean="0"/>
              <a:t>What is your performance objective?</a:t>
            </a:r>
          </a:p>
          <a:p>
            <a:pPr marL="514350" indent="-514350">
              <a:buFont typeface="+mj-lt"/>
              <a:buAutoNum type="arabicPeriod"/>
            </a:pPr>
            <a:r>
              <a:rPr lang="en-US" sz="2700" dirty="0" smtClean="0"/>
              <a:t>Workload Characterization</a:t>
            </a:r>
          </a:p>
          <a:p>
            <a:pPr marL="514350" indent="-514350">
              <a:buFont typeface="+mj-lt"/>
              <a:buAutoNum type="arabicPeriod"/>
            </a:pPr>
            <a:r>
              <a:rPr lang="en-US" sz="2700" dirty="0" smtClean="0"/>
              <a:t>Validate the load against capacity</a:t>
            </a:r>
          </a:p>
          <a:p>
            <a:pPr marL="514350" indent="-514350">
              <a:buFont typeface="+mj-lt"/>
              <a:buAutoNum type="arabicPeriod"/>
            </a:pPr>
            <a:r>
              <a:rPr lang="en-US" sz="2700" dirty="0" smtClean="0"/>
              <a:t>Identify &amp; group the apps/users causing resource hog</a:t>
            </a:r>
          </a:p>
          <a:p>
            <a:pPr marL="514350" indent="-514350">
              <a:buFont typeface="+mj-lt"/>
              <a:buAutoNum type="arabicPeriod"/>
            </a:pPr>
            <a:r>
              <a:rPr lang="en-US" sz="2700" dirty="0" smtClean="0"/>
              <a:t>Implement RM </a:t>
            </a:r>
          </a:p>
          <a:p>
            <a:pPr marL="514350" indent="-514350">
              <a:buFont typeface="+mj-lt"/>
              <a:buAutoNum type="arabicPeriod"/>
            </a:pPr>
            <a:r>
              <a:rPr lang="en-US" sz="2700" dirty="0" smtClean="0"/>
              <a:t>Execute remediation steps or add capacity</a:t>
            </a:r>
          </a:p>
          <a:p>
            <a:endParaRPr lang="en-US" sz="27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34</a:t>
            </a:fld>
            <a:endParaRPr lang="en-US" dirty="0"/>
          </a:p>
        </p:txBody>
      </p:sp>
      <p:sp>
        <p:nvSpPr>
          <p:cNvPr id="5" name="Rectangle 4"/>
          <p:cNvSpPr/>
          <p:nvPr/>
        </p:nvSpPr>
        <p:spPr>
          <a:xfrm>
            <a:off x="0" y="2134576"/>
            <a:ext cx="9144000" cy="442356"/>
          </a:xfrm>
          <a:prstGeom prst="rect">
            <a:avLst/>
          </a:prstGeom>
          <a:solidFill>
            <a:srgbClr val="99CCFF">
              <a:alpha val="20000"/>
            </a:srgb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Combined workload analysis</a:t>
            </a:r>
          </a:p>
          <a:p>
            <a:r>
              <a:rPr lang="en-US" dirty="0" smtClean="0"/>
              <a:t>Individual database analysis</a:t>
            </a:r>
          </a:p>
          <a:p>
            <a:r>
              <a:rPr lang="en-US" dirty="0" smtClean="0"/>
              <a:t>Logical breakdown (app) of workload</a:t>
            </a:r>
          </a:p>
          <a:p>
            <a:r>
              <a:rPr lang="en-US" dirty="0" smtClean="0"/>
              <a:t>Workload windows, latency, response times	</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35</a:t>
            </a:fld>
            <a:endParaRPr lang="en-US" dirty="0"/>
          </a:p>
        </p:txBody>
      </p:sp>
      <p:sp>
        <p:nvSpPr>
          <p:cNvPr id="5" name="TextBox 4"/>
          <p:cNvSpPr txBox="1"/>
          <p:nvPr/>
        </p:nvSpPr>
        <p:spPr>
          <a:xfrm>
            <a:off x="788276" y="4587766"/>
            <a:ext cx="4914294" cy="1200329"/>
          </a:xfrm>
          <a:prstGeom prst="rect">
            <a:avLst/>
          </a:prstGeom>
          <a:noFill/>
        </p:spPr>
        <p:txBody>
          <a:bodyPr wrap="none" rtlCol="0">
            <a:spAutoFit/>
          </a:bodyPr>
          <a:lstStyle/>
          <a:p>
            <a:r>
              <a:rPr lang="en-US" dirty="0" smtClean="0">
                <a:hlinkClick r:id="rId3"/>
              </a:rPr>
              <a:t>https://github.com/karlarao/run_awr-quickextract</a:t>
            </a:r>
            <a:endParaRPr lang="en-US" dirty="0" smtClean="0"/>
          </a:p>
          <a:p>
            <a:r>
              <a:rPr lang="en-US" dirty="0" smtClean="0">
                <a:hlinkClick r:id="rId4"/>
              </a:rPr>
              <a:t>https://github.com/carlos-sierra/edb360</a:t>
            </a:r>
            <a:endParaRPr lang="en-US" dirty="0" smtClean="0"/>
          </a:p>
          <a:p>
            <a:r>
              <a:rPr lang="en-US" dirty="0" smtClean="0">
                <a:hlinkClick r:id="rId5"/>
              </a:rPr>
              <a:t>https://github.com/carlos-sierra/esp_collect</a:t>
            </a:r>
            <a:endParaRPr lang="en-US" dirty="0" smtClean="0"/>
          </a:p>
          <a:p>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A42E39B1-E4F5-6241-BFCC-0FFF34C9B190}" type="slidenum">
              <a:rPr lang="en-US" smtClean="0"/>
              <a:pPr/>
              <a:t>36</a:t>
            </a:fld>
            <a:endParaRPr lang="en-US" dirty="0"/>
          </a:p>
        </p:txBody>
      </p:sp>
      <p:pic>
        <p:nvPicPr>
          <p:cNvPr id="5" name="Picture 4" descr="Screen Shot 2015-09-21 at 6.40.34 PM.png"/>
          <p:cNvPicPr>
            <a:picLocks noChangeAspect="1"/>
          </p:cNvPicPr>
          <p:nvPr/>
        </p:nvPicPr>
        <p:blipFill>
          <a:blip r:embed="rId3"/>
          <a:stretch>
            <a:fillRect/>
          </a:stretch>
        </p:blipFill>
        <p:spPr>
          <a:xfrm>
            <a:off x="-1" y="0"/>
            <a:ext cx="9144001" cy="3443841"/>
          </a:xfrm>
          <a:prstGeom prst="rect">
            <a:avLst/>
          </a:prstGeom>
        </p:spPr>
      </p:pic>
      <p:pic>
        <p:nvPicPr>
          <p:cNvPr id="7" name="Picture 6" descr="Screen Shot 2015-09-21 at 6.49.47 PM.png"/>
          <p:cNvPicPr>
            <a:picLocks noChangeAspect="1"/>
          </p:cNvPicPr>
          <p:nvPr/>
        </p:nvPicPr>
        <p:blipFill>
          <a:blip r:embed="rId4"/>
          <a:stretch>
            <a:fillRect/>
          </a:stretch>
        </p:blipFill>
        <p:spPr>
          <a:xfrm>
            <a:off x="0" y="3800111"/>
            <a:ext cx="9067800" cy="2761013"/>
          </a:xfrm>
          <a:prstGeom prst="rect">
            <a:avLst/>
          </a:prstGeom>
        </p:spPr>
      </p:pic>
      <p:sp>
        <p:nvSpPr>
          <p:cNvPr id="6" name="TextBox 5"/>
          <p:cNvSpPr txBox="1"/>
          <p:nvPr/>
        </p:nvSpPr>
        <p:spPr>
          <a:xfrm>
            <a:off x="5880538" y="1288365"/>
            <a:ext cx="3060262" cy="923330"/>
          </a:xfrm>
          <a:prstGeom prst="rect">
            <a:avLst/>
          </a:prstGeom>
          <a:noFill/>
        </p:spPr>
        <p:txBody>
          <a:bodyPr wrap="square" rtlCol="0">
            <a:spAutoFit/>
          </a:bodyPr>
          <a:lstStyle/>
          <a:p>
            <a:r>
              <a:rPr lang="en-US" dirty="0" smtClean="0"/>
              <a:t>Source of app workload info:</a:t>
            </a:r>
          </a:p>
          <a:p>
            <a:pPr lvl="1">
              <a:buFont typeface="Arial" pitchFamily="34" charset="0"/>
              <a:buChar char="•"/>
            </a:pPr>
            <a:r>
              <a:rPr lang="en-US" dirty="0" smtClean="0"/>
              <a:t>dba_hist_sqlstat</a:t>
            </a:r>
          </a:p>
          <a:p>
            <a:pPr lvl="1">
              <a:buFont typeface="Arial" pitchFamily="34" charset="0"/>
              <a:buChar char="•"/>
            </a:pPr>
            <a:r>
              <a:rPr lang="en-US" dirty="0" smtClean="0"/>
              <a:t>ASH</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A systematic approach to RM</a:t>
            </a:r>
            <a:endParaRPr lang="en-US" sz="3000"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700" dirty="0" smtClean="0"/>
              <a:t>What is your performance objective?</a:t>
            </a:r>
          </a:p>
          <a:p>
            <a:pPr marL="514350" indent="-514350">
              <a:buFont typeface="+mj-lt"/>
              <a:buAutoNum type="arabicPeriod"/>
            </a:pPr>
            <a:r>
              <a:rPr lang="en-US" sz="2700" dirty="0" smtClean="0"/>
              <a:t>Workload Characterization</a:t>
            </a:r>
          </a:p>
          <a:p>
            <a:pPr marL="514350" indent="-514350">
              <a:buFont typeface="+mj-lt"/>
              <a:buAutoNum type="arabicPeriod"/>
            </a:pPr>
            <a:r>
              <a:rPr lang="en-US" sz="2700" dirty="0" smtClean="0"/>
              <a:t>Validate the load against capacity</a:t>
            </a:r>
          </a:p>
          <a:p>
            <a:pPr marL="514350" indent="-514350">
              <a:buFont typeface="+mj-lt"/>
              <a:buAutoNum type="arabicPeriod"/>
            </a:pPr>
            <a:r>
              <a:rPr lang="en-US" sz="2700" dirty="0" smtClean="0"/>
              <a:t>Identify &amp; group the apps/users causing resource hog</a:t>
            </a:r>
          </a:p>
          <a:p>
            <a:pPr marL="514350" indent="-514350">
              <a:buFont typeface="+mj-lt"/>
              <a:buAutoNum type="arabicPeriod"/>
            </a:pPr>
            <a:r>
              <a:rPr lang="en-US" sz="2700" dirty="0" smtClean="0"/>
              <a:t>Implement RM </a:t>
            </a:r>
          </a:p>
          <a:p>
            <a:pPr marL="514350" indent="-514350">
              <a:buFont typeface="+mj-lt"/>
              <a:buAutoNum type="arabicPeriod"/>
            </a:pPr>
            <a:r>
              <a:rPr lang="en-US" sz="2700" dirty="0" smtClean="0"/>
              <a:t>Execute remediation steps or add capacity</a:t>
            </a:r>
          </a:p>
          <a:p>
            <a:endParaRPr lang="en-US" sz="27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37</a:t>
            </a:fld>
            <a:endParaRPr lang="en-US" dirty="0"/>
          </a:p>
        </p:txBody>
      </p:sp>
      <p:sp>
        <p:nvSpPr>
          <p:cNvPr id="5" name="Rectangle 4"/>
          <p:cNvSpPr/>
          <p:nvPr/>
        </p:nvSpPr>
        <p:spPr>
          <a:xfrm>
            <a:off x="0" y="2621451"/>
            <a:ext cx="9144000" cy="442356"/>
          </a:xfrm>
          <a:prstGeom prst="rect">
            <a:avLst/>
          </a:prstGeom>
          <a:solidFill>
            <a:srgbClr val="99CCFF">
              <a:alpha val="20000"/>
            </a:srgb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42E39B1-E4F5-6241-BFCC-0FFF34C9B190}" type="slidenum">
              <a:rPr lang="en-US" smtClean="0"/>
              <a:pPr/>
              <a:t>38</a:t>
            </a:fld>
            <a:endParaRPr lang="en-US" dirty="0"/>
          </a:p>
        </p:txBody>
      </p:sp>
      <p:pic>
        <p:nvPicPr>
          <p:cNvPr id="6" name="Picture 5" descr="datasheet.png"/>
          <p:cNvPicPr>
            <a:picLocks noChangeAspect="1"/>
          </p:cNvPicPr>
          <p:nvPr/>
        </p:nvPicPr>
        <p:blipFill>
          <a:blip r:embed="rId3"/>
          <a:stretch>
            <a:fillRect/>
          </a:stretch>
        </p:blipFill>
        <p:spPr>
          <a:xfrm>
            <a:off x="995809" y="1694714"/>
            <a:ext cx="7152381" cy="4228572"/>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A systematic approach to RM</a:t>
            </a:r>
            <a:endParaRPr lang="en-US" sz="3000"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700" dirty="0" smtClean="0"/>
              <a:t>What is your performance objective?</a:t>
            </a:r>
          </a:p>
          <a:p>
            <a:pPr marL="514350" indent="-514350">
              <a:buFont typeface="+mj-lt"/>
              <a:buAutoNum type="arabicPeriod"/>
            </a:pPr>
            <a:r>
              <a:rPr lang="en-US" sz="2700" dirty="0" smtClean="0"/>
              <a:t>Workload Characterization</a:t>
            </a:r>
          </a:p>
          <a:p>
            <a:pPr marL="514350" indent="-514350">
              <a:buFont typeface="+mj-lt"/>
              <a:buAutoNum type="arabicPeriod"/>
            </a:pPr>
            <a:r>
              <a:rPr lang="en-US" sz="2700" dirty="0" smtClean="0"/>
              <a:t>Validate the load against capacity</a:t>
            </a:r>
          </a:p>
          <a:p>
            <a:pPr marL="514350" indent="-514350">
              <a:buFont typeface="+mj-lt"/>
              <a:buAutoNum type="arabicPeriod"/>
            </a:pPr>
            <a:r>
              <a:rPr lang="en-US" sz="2700" dirty="0" smtClean="0"/>
              <a:t>Identify &amp; group the apps/users causing resource hog</a:t>
            </a:r>
          </a:p>
          <a:p>
            <a:pPr marL="514350" indent="-514350">
              <a:buFont typeface="+mj-lt"/>
              <a:buAutoNum type="arabicPeriod"/>
            </a:pPr>
            <a:r>
              <a:rPr lang="en-US" sz="2700" dirty="0" smtClean="0"/>
              <a:t>Implement RM </a:t>
            </a:r>
          </a:p>
          <a:p>
            <a:pPr marL="514350" indent="-514350">
              <a:buFont typeface="+mj-lt"/>
              <a:buAutoNum type="arabicPeriod"/>
            </a:pPr>
            <a:r>
              <a:rPr lang="en-US" sz="2700" dirty="0" smtClean="0"/>
              <a:t>Execute remediation steps or add capacity</a:t>
            </a:r>
          </a:p>
          <a:p>
            <a:endParaRPr lang="en-US" sz="27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39</a:t>
            </a:fld>
            <a:endParaRPr lang="en-US" dirty="0"/>
          </a:p>
        </p:txBody>
      </p:sp>
      <p:sp>
        <p:nvSpPr>
          <p:cNvPr id="5" name="Rectangle 4"/>
          <p:cNvSpPr/>
          <p:nvPr/>
        </p:nvSpPr>
        <p:spPr>
          <a:xfrm>
            <a:off x="0" y="3120201"/>
            <a:ext cx="9144000" cy="442356"/>
          </a:xfrm>
          <a:prstGeom prst="rect">
            <a:avLst/>
          </a:prstGeom>
          <a:solidFill>
            <a:srgbClr val="99CCFF">
              <a:alpha val="20000"/>
            </a:srgb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sz="2200" dirty="0" smtClean="0"/>
              <a:t>The Consolidation, Capacity, &amp; Resource Management Lifecycle</a:t>
            </a:r>
          </a:p>
          <a:p>
            <a:r>
              <a:rPr lang="en-US" sz="2200" dirty="0" smtClean="0"/>
              <a:t>DBRM/IORM new features and concepts</a:t>
            </a:r>
          </a:p>
          <a:p>
            <a:r>
              <a:rPr lang="en-US" sz="2200" dirty="0" smtClean="0"/>
              <a:t>Barriers to adoption of RM </a:t>
            </a:r>
          </a:p>
          <a:p>
            <a:pPr marL="342900" lvl="1" indent="-342900">
              <a:buFont typeface="Arial"/>
              <a:buChar char="•"/>
            </a:pPr>
            <a:r>
              <a:rPr lang="en-US" sz="2200" dirty="0" smtClean="0"/>
              <a:t>A systematic approach to RM</a:t>
            </a:r>
          </a:p>
          <a:p>
            <a:r>
              <a:rPr lang="en-US" sz="2200" dirty="0" smtClean="0"/>
              <a:t>Real world scenario </a:t>
            </a:r>
          </a:p>
          <a:p>
            <a:pPr lvl="1"/>
            <a:r>
              <a:rPr lang="en-US" sz="1800" dirty="0" smtClean="0"/>
              <a:t>Write intensive OLTP w/ some batch</a:t>
            </a:r>
          </a:p>
        </p:txBody>
      </p:sp>
      <p:sp>
        <p:nvSpPr>
          <p:cNvPr id="4" name="Slide Number Placeholder 3"/>
          <p:cNvSpPr>
            <a:spLocks noGrp="1"/>
          </p:cNvSpPr>
          <p:nvPr>
            <p:ph type="sldNum" sz="quarter" idx="12"/>
          </p:nvPr>
        </p:nvSpPr>
        <p:spPr/>
        <p:txBody>
          <a:bodyPr/>
          <a:lstStyle/>
          <a:p>
            <a:fld id="{A42E39B1-E4F5-6241-BFCC-0FFF34C9B190}" type="slidenum">
              <a:rPr lang="en-US" smtClean="0"/>
              <a:pPr/>
              <a:t>4</a:t>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A systematic approach to RM</a:t>
            </a:r>
            <a:endParaRPr lang="en-US" sz="3000"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700" dirty="0" smtClean="0"/>
              <a:t>What is your performance objective?</a:t>
            </a:r>
          </a:p>
          <a:p>
            <a:pPr marL="514350" indent="-514350">
              <a:buFont typeface="+mj-lt"/>
              <a:buAutoNum type="arabicPeriod"/>
            </a:pPr>
            <a:r>
              <a:rPr lang="en-US" sz="2700" dirty="0" smtClean="0"/>
              <a:t>Workload Characterization</a:t>
            </a:r>
          </a:p>
          <a:p>
            <a:pPr marL="514350" indent="-514350">
              <a:buFont typeface="+mj-lt"/>
              <a:buAutoNum type="arabicPeriod"/>
            </a:pPr>
            <a:r>
              <a:rPr lang="en-US" sz="2700" dirty="0" smtClean="0"/>
              <a:t>Validate the load against capacity</a:t>
            </a:r>
          </a:p>
          <a:p>
            <a:pPr marL="514350" indent="-514350">
              <a:buFont typeface="+mj-lt"/>
              <a:buAutoNum type="arabicPeriod"/>
            </a:pPr>
            <a:r>
              <a:rPr lang="en-US" sz="2700" dirty="0" smtClean="0"/>
              <a:t>Identify &amp; group the apps/users causing resource hog</a:t>
            </a:r>
          </a:p>
          <a:p>
            <a:pPr marL="514350" indent="-514350">
              <a:buFont typeface="+mj-lt"/>
              <a:buAutoNum type="arabicPeriod"/>
            </a:pPr>
            <a:r>
              <a:rPr lang="en-US" sz="2700" dirty="0" smtClean="0"/>
              <a:t>Implement RM </a:t>
            </a:r>
          </a:p>
          <a:p>
            <a:pPr marL="514350" indent="-514350">
              <a:buFont typeface="+mj-lt"/>
              <a:buAutoNum type="arabicPeriod"/>
            </a:pPr>
            <a:r>
              <a:rPr lang="en-US" sz="2700" dirty="0" smtClean="0"/>
              <a:t>Execute remediation steps or add capacity</a:t>
            </a:r>
          </a:p>
          <a:p>
            <a:endParaRPr lang="en-US" sz="27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40</a:t>
            </a:fld>
            <a:endParaRPr lang="en-US" dirty="0"/>
          </a:p>
        </p:txBody>
      </p:sp>
      <p:sp>
        <p:nvSpPr>
          <p:cNvPr id="5" name="Rectangle 4"/>
          <p:cNvSpPr/>
          <p:nvPr/>
        </p:nvSpPr>
        <p:spPr>
          <a:xfrm>
            <a:off x="0" y="3618951"/>
            <a:ext cx="9144000" cy="442356"/>
          </a:xfrm>
          <a:prstGeom prst="rect">
            <a:avLst/>
          </a:prstGeom>
          <a:solidFill>
            <a:srgbClr val="99CCFF">
              <a:alpha val="20000"/>
            </a:srgb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A systematic approach to RM</a:t>
            </a:r>
            <a:endParaRPr lang="en-US" sz="3000"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700" dirty="0" smtClean="0"/>
              <a:t>What is your performance objective?</a:t>
            </a:r>
          </a:p>
          <a:p>
            <a:pPr marL="514350" indent="-514350">
              <a:buFont typeface="+mj-lt"/>
              <a:buAutoNum type="arabicPeriod"/>
            </a:pPr>
            <a:r>
              <a:rPr lang="en-US" sz="2700" dirty="0" smtClean="0"/>
              <a:t>Workload Characterization</a:t>
            </a:r>
          </a:p>
          <a:p>
            <a:pPr marL="514350" indent="-514350">
              <a:buFont typeface="+mj-lt"/>
              <a:buAutoNum type="arabicPeriod"/>
            </a:pPr>
            <a:r>
              <a:rPr lang="en-US" sz="2700" dirty="0" smtClean="0"/>
              <a:t>Validate the load against capacity</a:t>
            </a:r>
          </a:p>
          <a:p>
            <a:pPr marL="514350" indent="-514350">
              <a:buFont typeface="+mj-lt"/>
              <a:buAutoNum type="arabicPeriod"/>
            </a:pPr>
            <a:r>
              <a:rPr lang="en-US" sz="2700" dirty="0" smtClean="0"/>
              <a:t>Identify &amp; group the apps/users causing resource hog</a:t>
            </a:r>
          </a:p>
          <a:p>
            <a:pPr marL="514350" indent="-514350">
              <a:buFont typeface="+mj-lt"/>
              <a:buAutoNum type="arabicPeriod"/>
            </a:pPr>
            <a:r>
              <a:rPr lang="en-US" sz="2700" dirty="0" smtClean="0"/>
              <a:t>Implement RM </a:t>
            </a:r>
          </a:p>
          <a:p>
            <a:pPr marL="514350" indent="-514350">
              <a:buFont typeface="+mj-lt"/>
              <a:buAutoNum type="arabicPeriod"/>
            </a:pPr>
            <a:r>
              <a:rPr lang="en-US" sz="2700" dirty="0" smtClean="0"/>
              <a:t>Execute remediation steps or add capacity</a:t>
            </a:r>
          </a:p>
          <a:p>
            <a:endParaRPr lang="en-US" sz="27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41</a:t>
            </a:fld>
            <a:endParaRPr lang="en-US" dirty="0"/>
          </a:p>
        </p:txBody>
      </p:sp>
      <p:sp>
        <p:nvSpPr>
          <p:cNvPr id="5" name="Rectangle 4"/>
          <p:cNvSpPr/>
          <p:nvPr/>
        </p:nvSpPr>
        <p:spPr>
          <a:xfrm>
            <a:off x="0" y="4129576"/>
            <a:ext cx="9144000" cy="442356"/>
          </a:xfrm>
          <a:prstGeom prst="rect">
            <a:avLst/>
          </a:prstGeom>
          <a:solidFill>
            <a:srgbClr val="99CCFF">
              <a:alpha val="20000"/>
            </a:srgb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dirty="0" smtClean="0"/>
          </a:p>
          <a:p>
            <a:pPr>
              <a:buNone/>
            </a:pPr>
            <a:endParaRPr lang="en-US" dirty="0" smtClean="0"/>
          </a:p>
          <a:p>
            <a:pPr algn="ctr">
              <a:buNone/>
            </a:pPr>
            <a:r>
              <a:rPr lang="en-US" dirty="0" smtClean="0"/>
              <a:t>Real World Scenario:</a:t>
            </a:r>
          </a:p>
          <a:p>
            <a:pPr algn="ctr">
              <a:buNone/>
            </a:pPr>
            <a:r>
              <a:rPr lang="en-US" dirty="0" smtClean="0"/>
              <a:t>Write intensive OLTP w/ some batch</a:t>
            </a:r>
          </a:p>
          <a:p>
            <a:pPr algn="ctr">
              <a:buNone/>
            </a:pP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42</a:t>
            </a:fld>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ea typeface="ＭＳ Ｐゴシック" pitchFamily="34" charset="-128"/>
              </a:rPr>
              <a:t>The workload</a:t>
            </a:r>
          </a:p>
        </p:txBody>
      </p:sp>
      <p:sp>
        <p:nvSpPr>
          <p:cNvPr id="39939" name="Content Placeholder 2"/>
          <p:cNvSpPr>
            <a:spLocks noGrp="1"/>
          </p:cNvSpPr>
          <p:nvPr>
            <p:ph idx="1"/>
          </p:nvPr>
        </p:nvSpPr>
        <p:spPr/>
        <p:txBody>
          <a:bodyPr/>
          <a:lstStyle/>
          <a:p>
            <a:endParaRPr lang="en-US" smtClean="0">
              <a:ea typeface="ＭＳ Ｐゴシック" pitchFamily="34" charset="-128"/>
            </a:endParaRPr>
          </a:p>
        </p:txBody>
      </p:sp>
      <p:sp>
        <p:nvSpPr>
          <p:cNvPr id="39941" name="Slide Number Placeholder 4"/>
          <p:cNvSpPr>
            <a:spLocks noGrp="1"/>
          </p:cNvSpPr>
          <p:nvPr>
            <p:ph type="sldNum" sz="quarter" idx="12"/>
          </p:nvPr>
        </p:nvSpPr>
        <p:spPr bwMode="auto">
          <a:noFill/>
          <a:ln>
            <a:miter lim="800000"/>
            <a:headEnd/>
            <a:tailEnd/>
          </a:ln>
        </p:spPr>
        <p:txBody>
          <a:bodyPr/>
          <a:lstStyle/>
          <a:p>
            <a:fld id="{884CA287-203F-413A-8F9F-5D2E39C80CF4}" type="slidenum">
              <a:rPr lang="en-US" smtClean="0">
                <a:cs typeface="Arial" charset="0"/>
              </a:rPr>
              <a:pPr/>
              <a:t>43</a:t>
            </a:fld>
            <a:endParaRPr lang="en-US" smtClean="0">
              <a:cs typeface="Arial" charset="0"/>
            </a:endParaRPr>
          </a:p>
        </p:txBody>
      </p:sp>
      <p:pic>
        <p:nvPicPr>
          <p:cNvPr id="39942" name="Content Placeholder 5" descr="1-io.png"/>
          <p:cNvPicPr>
            <a:picLocks noChangeAspect="1"/>
          </p:cNvPicPr>
          <p:nvPr/>
        </p:nvPicPr>
        <p:blipFill>
          <a:blip r:embed="rId3"/>
          <a:srcRect l="983" r="983"/>
          <a:stretch>
            <a:fillRect/>
          </a:stretch>
        </p:blipFill>
        <p:spPr bwMode="auto">
          <a:xfrm>
            <a:off x="457200" y="1314450"/>
            <a:ext cx="8229600" cy="45259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42E39B1-E4F5-6241-BFCC-0FFF34C9B190}" type="slidenum">
              <a:rPr lang="en-US" smtClean="0"/>
              <a:pPr/>
              <a:t>44</a:t>
            </a:fld>
            <a:endParaRPr lang="en-US" dirty="0"/>
          </a:p>
        </p:txBody>
      </p:sp>
      <p:sp>
        <p:nvSpPr>
          <p:cNvPr id="6" name="TextBox 5"/>
          <p:cNvSpPr txBox="1"/>
          <p:nvPr/>
        </p:nvSpPr>
        <p:spPr>
          <a:xfrm>
            <a:off x="315307" y="1450428"/>
            <a:ext cx="4177869" cy="3139321"/>
          </a:xfrm>
          <a:prstGeom prst="rect">
            <a:avLst/>
          </a:prstGeom>
          <a:noFill/>
        </p:spPr>
        <p:txBody>
          <a:bodyPr wrap="square" rtlCol="0">
            <a:spAutoFit/>
          </a:bodyPr>
          <a:lstStyle/>
          <a:p>
            <a:r>
              <a:rPr lang="en-US" b="1" u="sng" dirty="0" smtClean="0"/>
              <a:t>Problems:</a:t>
            </a:r>
          </a:p>
          <a:p>
            <a:endParaRPr lang="en-US" dirty="0" smtClean="0"/>
          </a:p>
          <a:p>
            <a:pPr>
              <a:buFont typeface="Arial" pitchFamily="34" charset="0"/>
              <a:buChar char="•"/>
            </a:pPr>
            <a:r>
              <a:rPr lang="en-US" dirty="0" smtClean="0"/>
              <a:t>Saturated IO subsystem </a:t>
            </a:r>
          </a:p>
          <a:p>
            <a:pPr>
              <a:buFont typeface="Arial" pitchFamily="34" charset="0"/>
              <a:buChar char="•"/>
            </a:pPr>
            <a:r>
              <a:rPr lang="en-US" dirty="0" smtClean="0"/>
              <a:t>Mixed IO workload (OLTP/DW)</a:t>
            </a:r>
          </a:p>
          <a:p>
            <a:pPr>
              <a:buFont typeface="Arial" pitchFamily="34" charset="0"/>
              <a:buChar char="•"/>
            </a:pPr>
            <a:r>
              <a:rPr lang="en-US" dirty="0" smtClean="0"/>
              <a:t>Ineffective Resource Management</a:t>
            </a:r>
          </a:p>
          <a:p>
            <a:pPr>
              <a:buFont typeface="Arial" pitchFamily="34" charset="0"/>
              <a:buChar char="•"/>
            </a:pPr>
            <a:r>
              <a:rPr lang="en-US" dirty="0" smtClean="0"/>
              <a:t>Ineffective Workload Distribution</a:t>
            </a:r>
          </a:p>
          <a:p>
            <a:pPr>
              <a:buFont typeface="Arial" pitchFamily="34" charset="0"/>
              <a:buChar char="•"/>
            </a:pPr>
            <a:r>
              <a:rPr lang="en-US" dirty="0" smtClean="0"/>
              <a:t>Incomplete Partitioning/Purging Strategy</a:t>
            </a:r>
          </a:p>
          <a:p>
            <a:pPr>
              <a:buFont typeface="Arial" pitchFamily="34" charset="0"/>
              <a:buChar char="•"/>
            </a:pPr>
            <a:r>
              <a:rPr lang="en-US" dirty="0" smtClean="0"/>
              <a:t>Ineffective Compression Strategy</a:t>
            </a:r>
          </a:p>
          <a:p>
            <a:pPr>
              <a:buFont typeface="Arial" pitchFamily="34" charset="0"/>
              <a:buChar char="•"/>
            </a:pPr>
            <a:r>
              <a:rPr lang="en-US" dirty="0" smtClean="0"/>
              <a:t>Application issues </a:t>
            </a:r>
          </a:p>
          <a:p>
            <a:endParaRPr lang="en-US" dirty="0" smtClean="0"/>
          </a:p>
          <a:p>
            <a:endParaRPr lang="en-US" dirty="0"/>
          </a:p>
        </p:txBody>
      </p:sp>
      <p:sp>
        <p:nvSpPr>
          <p:cNvPr id="7" name="TextBox 6"/>
          <p:cNvSpPr txBox="1"/>
          <p:nvPr/>
        </p:nvSpPr>
        <p:spPr>
          <a:xfrm>
            <a:off x="4887332" y="1450428"/>
            <a:ext cx="3941379" cy="3139321"/>
          </a:xfrm>
          <a:prstGeom prst="rect">
            <a:avLst/>
          </a:prstGeom>
          <a:noFill/>
        </p:spPr>
        <p:txBody>
          <a:bodyPr wrap="square" rtlCol="0">
            <a:spAutoFit/>
          </a:bodyPr>
          <a:lstStyle/>
          <a:p>
            <a:r>
              <a:rPr lang="en-US" b="1" u="sng" dirty="0" smtClean="0"/>
              <a:t>Fix:</a:t>
            </a:r>
          </a:p>
          <a:p>
            <a:endParaRPr lang="en-US" dirty="0" smtClean="0"/>
          </a:p>
          <a:p>
            <a:pPr>
              <a:buFont typeface="Arial" pitchFamily="34" charset="0"/>
              <a:buChar char="•"/>
            </a:pPr>
            <a:r>
              <a:rPr lang="en-US" dirty="0" smtClean="0"/>
              <a:t>Alter the resource plan</a:t>
            </a:r>
          </a:p>
          <a:p>
            <a:pPr>
              <a:buFont typeface="Arial" pitchFamily="34" charset="0"/>
              <a:buChar char="•"/>
            </a:pPr>
            <a:r>
              <a:rPr lang="en-US" dirty="0" smtClean="0"/>
              <a:t>Evenly distribute the workload</a:t>
            </a:r>
          </a:p>
          <a:p>
            <a:pPr>
              <a:buFont typeface="Arial" pitchFamily="34" charset="0"/>
              <a:buChar char="•"/>
            </a:pPr>
            <a:r>
              <a:rPr lang="en-US" dirty="0" smtClean="0"/>
              <a:t>Alter IORM objective </a:t>
            </a:r>
          </a:p>
          <a:p>
            <a:pPr>
              <a:buFont typeface="Arial" pitchFamily="34" charset="0"/>
              <a:buChar char="•"/>
            </a:pPr>
            <a:r>
              <a:rPr lang="en-US" dirty="0" smtClean="0"/>
              <a:t>Remediation steps</a:t>
            </a:r>
          </a:p>
          <a:p>
            <a:pPr lvl="1">
              <a:buFont typeface="Arial" pitchFamily="34" charset="0"/>
              <a:buChar char="•"/>
            </a:pPr>
            <a:r>
              <a:rPr lang="en-US" dirty="0" smtClean="0"/>
              <a:t>SQL tuning</a:t>
            </a:r>
          </a:p>
          <a:p>
            <a:pPr lvl="1">
              <a:buFont typeface="Arial" pitchFamily="34" charset="0"/>
              <a:buChar char="•"/>
            </a:pPr>
            <a:r>
              <a:rPr lang="en-US" dirty="0" smtClean="0"/>
              <a:t>Drop unnecessary Indexes</a:t>
            </a:r>
          </a:p>
          <a:p>
            <a:pPr lvl="1">
              <a:buFont typeface="Arial" pitchFamily="34" charset="0"/>
              <a:buChar char="•"/>
            </a:pPr>
            <a:r>
              <a:rPr lang="en-US" dirty="0" smtClean="0"/>
              <a:t>Partitioning and Compression</a:t>
            </a:r>
          </a:p>
          <a:p>
            <a:pPr lvl="1">
              <a:buFont typeface="Arial" pitchFamily="34" charset="0"/>
              <a:buChar char="•"/>
            </a:pPr>
            <a:r>
              <a:rPr lang="en-US" dirty="0" smtClean="0"/>
              <a:t>Purging</a:t>
            </a:r>
          </a:p>
          <a:p>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Saturated IO</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45</a:t>
            </a:fld>
            <a:endParaRPr lang="en-US" dirty="0"/>
          </a:p>
        </p:txBody>
      </p:sp>
      <p:pic>
        <p:nvPicPr>
          <p:cNvPr id="5" name="Picture 4"/>
          <p:cNvPicPr/>
          <p:nvPr/>
        </p:nvPicPr>
        <p:blipFill>
          <a:blip r:embed="rId3">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o="http://schemas.microsoft.com/office/mac/office/2008/main" xmlns:mc="http://schemas.openxmlformats.org/markup-compatibility/2006" xmlns:mv="urn:schemas-microsoft-com:mac:vml"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190499" y="1418898"/>
            <a:ext cx="8653955" cy="4272454"/>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Old RM Plan</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46</a:t>
            </a:fld>
            <a:endParaRPr lang="en-US" dirty="0"/>
          </a:p>
        </p:txBody>
      </p:sp>
      <p:pic>
        <p:nvPicPr>
          <p:cNvPr id="5" name="Picture 4"/>
          <p:cNvPicPr/>
          <p:nvPr/>
        </p:nvPicPr>
        <p:blipFill>
          <a:blip r:embed="rId3">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o="http://schemas.microsoft.com/office/mac/office/2008/main" xmlns:mc="http://schemas.openxmlformats.org/markup-compatibility/2006" xmlns:mv="urn:schemas-microsoft-com:mac:vml"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504498" y="1797269"/>
            <a:ext cx="8051800" cy="3657599"/>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Old Workload distribution</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47</a:t>
            </a:fld>
            <a:endParaRPr lang="en-US" dirty="0"/>
          </a:p>
        </p:txBody>
      </p:sp>
      <p:pic>
        <p:nvPicPr>
          <p:cNvPr id="5" name="Picture 4"/>
          <p:cNvPicPr/>
          <p:nvPr/>
        </p:nvPicPr>
        <p:blipFill>
          <a:blip r:embed="rId3">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o="http://schemas.microsoft.com/office/mac/office/2008/main" xmlns:mc="http://schemas.openxmlformats.org/markup-compatibility/2006" xmlns:mv="urn:schemas-microsoft-com:mac:vml"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2506717" y="2617470"/>
            <a:ext cx="4395135" cy="255362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RM Plan</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48</a:t>
            </a:fld>
            <a:endParaRPr lang="en-US" dirty="0"/>
          </a:p>
        </p:txBody>
      </p:sp>
      <p:pic>
        <p:nvPicPr>
          <p:cNvPr id="5" name="Picture 4" descr="rm_v2.png"/>
          <p:cNvPicPr/>
          <p:nvPr/>
        </p:nvPicPr>
        <p:blipFill>
          <a:blip r:embed="rId3"/>
          <a:stretch>
            <a:fillRect/>
          </a:stretch>
        </p:blipFill>
        <p:spPr>
          <a:xfrm>
            <a:off x="1876096" y="1362074"/>
            <a:ext cx="5531726" cy="5095875"/>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Workload Distribution</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49</a:t>
            </a:fld>
            <a:endParaRPr lang="en-US" dirty="0"/>
          </a:p>
        </p:txBody>
      </p:sp>
      <p:pic>
        <p:nvPicPr>
          <p:cNvPr id="5" name="Picture 4"/>
          <p:cNvPicPr/>
          <p:nvPr/>
        </p:nvPicPr>
        <p:blipFill>
          <a:blip r:embed="rId3">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o="http://schemas.microsoft.com/office/mac/office/2008/main" xmlns:mc="http://schemas.openxmlformats.org/markup-compatibility/2006" xmlns:mv="urn:schemas-microsoft-com:mac:vml"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898646" y="2254477"/>
            <a:ext cx="7515758" cy="2916622"/>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dirty="0" smtClean="0"/>
          </a:p>
          <a:p>
            <a:pPr>
              <a:buNone/>
            </a:pPr>
            <a:endParaRPr lang="en-US" dirty="0" smtClean="0"/>
          </a:p>
          <a:p>
            <a:pPr>
              <a:buNone/>
            </a:pPr>
            <a:endParaRPr lang="en-US" dirty="0" smtClean="0"/>
          </a:p>
          <a:p>
            <a:pPr algn="ctr">
              <a:buNone/>
            </a:pPr>
            <a:r>
              <a:rPr lang="en-US" dirty="0" smtClean="0"/>
              <a:t>Let’s start w/ some illustrations…</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5</a:t>
            </a:fld>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Content Placeholder 5" descr="11-iorm.png"/>
          <p:cNvPicPr>
            <a:picLocks noGrp="1" noChangeAspect="1"/>
          </p:cNvPicPr>
          <p:nvPr>
            <p:ph idx="1"/>
          </p:nvPr>
        </p:nvPicPr>
        <p:blipFill>
          <a:blip r:embed="rId3"/>
          <a:srcRect l="-9846" r="-9846"/>
          <a:stretch>
            <a:fillRect/>
          </a:stretch>
        </p:blipFill>
        <p:spPr>
          <a:xfrm>
            <a:off x="-174625" y="1158330"/>
            <a:ext cx="9551988" cy="5253038"/>
          </a:xfrm>
        </p:spPr>
      </p:pic>
      <p:sp>
        <p:nvSpPr>
          <p:cNvPr id="51204" name="Slide Number Placeholder 4"/>
          <p:cNvSpPr>
            <a:spLocks noGrp="1"/>
          </p:cNvSpPr>
          <p:nvPr>
            <p:ph type="sldNum" sz="quarter" idx="12"/>
          </p:nvPr>
        </p:nvSpPr>
        <p:spPr bwMode="auto">
          <a:noFill/>
          <a:ln>
            <a:miter lim="800000"/>
            <a:headEnd/>
            <a:tailEnd/>
          </a:ln>
        </p:spPr>
        <p:txBody>
          <a:bodyPr/>
          <a:lstStyle/>
          <a:p>
            <a:fld id="{E6904815-B614-4000-A44B-98E12815E698}" type="slidenum">
              <a:rPr lang="en-US" smtClean="0">
                <a:cs typeface="Arial" charset="0"/>
              </a:rPr>
              <a:pPr/>
              <a:t>50</a:t>
            </a:fld>
            <a:endParaRPr lang="en-US" smtClean="0">
              <a:cs typeface="Arial" charset="0"/>
            </a:endParaRPr>
          </a:p>
        </p:txBody>
      </p:sp>
      <p:sp>
        <p:nvSpPr>
          <p:cNvPr id="51205" name="Title 1"/>
          <p:cNvSpPr>
            <a:spLocks noGrp="1"/>
          </p:cNvSpPr>
          <p:nvPr>
            <p:ph type="title"/>
          </p:nvPr>
        </p:nvSpPr>
        <p:spPr>
          <a:xfrm>
            <a:off x="457200" y="36513"/>
            <a:ext cx="8229600" cy="1143000"/>
          </a:xfrm>
        </p:spPr>
        <p:txBody>
          <a:bodyPr/>
          <a:lstStyle/>
          <a:p>
            <a:r>
              <a:rPr lang="en-US" sz="3000" dirty="0" smtClean="0">
                <a:ea typeface="ＭＳ Ｐゴシック" pitchFamily="34" charset="-128"/>
              </a:rPr>
              <a:t>Change IORM objective</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Content Placeholder 5" descr="12-iorm.png"/>
          <p:cNvPicPr>
            <a:picLocks noGrp="1" noChangeAspect="1"/>
          </p:cNvPicPr>
          <p:nvPr>
            <p:ph idx="1"/>
          </p:nvPr>
        </p:nvPicPr>
        <p:blipFill>
          <a:blip r:embed="rId3"/>
          <a:srcRect t="8356" b="8356"/>
          <a:stretch>
            <a:fillRect/>
          </a:stretch>
        </p:blipFill>
        <p:spPr>
          <a:xfrm>
            <a:off x="457200" y="1123405"/>
            <a:ext cx="8229600" cy="4525963"/>
          </a:xfrm>
        </p:spPr>
      </p:pic>
      <p:sp>
        <p:nvSpPr>
          <p:cNvPr id="52228" name="Slide Number Placeholder 4"/>
          <p:cNvSpPr>
            <a:spLocks noGrp="1"/>
          </p:cNvSpPr>
          <p:nvPr>
            <p:ph type="sldNum" sz="quarter" idx="12"/>
          </p:nvPr>
        </p:nvSpPr>
        <p:spPr bwMode="auto">
          <a:noFill/>
          <a:ln>
            <a:miter lim="800000"/>
            <a:headEnd/>
            <a:tailEnd/>
          </a:ln>
        </p:spPr>
        <p:txBody>
          <a:bodyPr/>
          <a:lstStyle/>
          <a:p>
            <a:fld id="{F5A1CDEB-0902-4CB2-865A-66DE9AB03153}" type="slidenum">
              <a:rPr lang="en-US" smtClean="0">
                <a:cs typeface="Arial" charset="0"/>
              </a:rPr>
              <a:pPr/>
              <a:t>51</a:t>
            </a:fld>
            <a:endParaRPr lang="en-US" smtClean="0">
              <a:cs typeface="Arial" charset="0"/>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3124200" y="6356350"/>
            <a:ext cx="2895600" cy="365125"/>
          </a:xfrm>
          <a:prstGeom prst="rect">
            <a:avLst/>
          </a:prstGeom>
        </p:spPr>
        <p:txBody>
          <a:bodyPr/>
          <a:lstStyle/>
          <a:p>
            <a:pPr>
              <a:defRPr/>
            </a:pPr>
            <a:r>
              <a:rPr lang="en-US" smtClean="0"/>
              <a:t>www.enkitec.com</a:t>
            </a:r>
            <a:endParaRPr lang="en-US"/>
          </a:p>
        </p:txBody>
      </p:sp>
      <p:sp>
        <p:nvSpPr>
          <p:cNvPr id="53252" name="Slide Number Placeholder 4"/>
          <p:cNvSpPr>
            <a:spLocks noGrp="1"/>
          </p:cNvSpPr>
          <p:nvPr>
            <p:ph type="sldNum" sz="quarter" idx="12"/>
          </p:nvPr>
        </p:nvSpPr>
        <p:spPr bwMode="auto">
          <a:noFill/>
          <a:ln>
            <a:miter lim="800000"/>
            <a:headEnd/>
            <a:tailEnd/>
          </a:ln>
        </p:spPr>
        <p:txBody>
          <a:bodyPr/>
          <a:lstStyle/>
          <a:p>
            <a:fld id="{9CECB7D1-75E8-437D-B4A1-1A6D601D7317}" type="slidenum">
              <a:rPr lang="en-US" smtClean="0">
                <a:cs typeface="Arial" charset="0"/>
              </a:rPr>
              <a:pPr/>
              <a:t>52</a:t>
            </a:fld>
            <a:endParaRPr lang="en-US" smtClean="0">
              <a:cs typeface="Arial" charset="0"/>
            </a:endParaRPr>
          </a:p>
        </p:txBody>
      </p:sp>
      <p:pic>
        <p:nvPicPr>
          <p:cNvPr id="53253" name="Picture 6" descr="14-iorm.png"/>
          <p:cNvPicPr>
            <a:picLocks noChangeAspect="1"/>
          </p:cNvPicPr>
          <p:nvPr/>
        </p:nvPicPr>
        <p:blipFill>
          <a:blip r:embed="rId3"/>
          <a:srcRect/>
          <a:stretch>
            <a:fillRect/>
          </a:stretch>
        </p:blipFill>
        <p:spPr bwMode="auto">
          <a:xfrm>
            <a:off x="1222375" y="4286250"/>
            <a:ext cx="7505700" cy="2571750"/>
          </a:xfrm>
          <a:prstGeom prst="rect">
            <a:avLst/>
          </a:prstGeom>
          <a:noFill/>
          <a:ln w="9525">
            <a:noFill/>
            <a:miter lim="800000"/>
            <a:headEnd/>
            <a:tailEnd/>
          </a:ln>
        </p:spPr>
      </p:pic>
      <p:pic>
        <p:nvPicPr>
          <p:cNvPr id="53254" name="Content Placeholder 5" descr="13-iorm.png"/>
          <p:cNvPicPr>
            <a:picLocks noGrp="1" noChangeAspect="1"/>
          </p:cNvPicPr>
          <p:nvPr>
            <p:ph idx="1"/>
          </p:nvPr>
        </p:nvPicPr>
        <p:blipFill>
          <a:blip r:embed="rId4"/>
          <a:srcRect t="861" b="861"/>
          <a:stretch>
            <a:fillRect/>
          </a:stretch>
        </p:blipFill>
        <p:spPr>
          <a:xfrm>
            <a:off x="441325" y="155575"/>
            <a:ext cx="8229600" cy="4525963"/>
          </a:xfrm>
        </p:spPr>
      </p:pic>
      <p:sp>
        <p:nvSpPr>
          <p:cNvPr id="53255" name="TextBox 1"/>
          <p:cNvSpPr txBox="1">
            <a:spLocks noChangeArrowheads="1"/>
          </p:cNvSpPr>
          <p:nvPr/>
        </p:nvSpPr>
        <p:spPr bwMode="auto">
          <a:xfrm>
            <a:off x="3492500" y="4714875"/>
            <a:ext cx="1544638" cy="369888"/>
          </a:xfrm>
          <a:prstGeom prst="rect">
            <a:avLst/>
          </a:prstGeom>
          <a:noFill/>
          <a:ln w="9525">
            <a:noFill/>
            <a:miter lim="800000"/>
            <a:headEnd/>
            <a:tailEnd/>
          </a:ln>
        </p:spPr>
        <p:txBody>
          <a:bodyPr wrap="none">
            <a:spAutoFit/>
          </a:bodyPr>
          <a:lstStyle/>
          <a:p>
            <a:r>
              <a:rPr lang="en-US"/>
              <a:t>IORM BASIC</a:t>
            </a:r>
          </a:p>
        </p:txBody>
      </p:sp>
      <p:sp>
        <p:nvSpPr>
          <p:cNvPr id="53256" name="TextBox 7"/>
          <p:cNvSpPr txBox="1">
            <a:spLocks noChangeArrowheads="1"/>
          </p:cNvSpPr>
          <p:nvPr/>
        </p:nvSpPr>
        <p:spPr bwMode="auto">
          <a:xfrm>
            <a:off x="6089650" y="4724400"/>
            <a:ext cx="1476375" cy="369888"/>
          </a:xfrm>
          <a:prstGeom prst="rect">
            <a:avLst/>
          </a:prstGeom>
          <a:noFill/>
          <a:ln w="9525">
            <a:noFill/>
            <a:miter lim="800000"/>
            <a:headEnd/>
            <a:tailEnd/>
          </a:ln>
        </p:spPr>
        <p:txBody>
          <a:bodyPr wrap="none">
            <a:spAutoFit/>
          </a:bodyPr>
          <a:lstStyle/>
          <a:p>
            <a:r>
              <a:rPr lang="en-US"/>
              <a:t>IORM AUTO</a:t>
            </a:r>
          </a:p>
        </p:txBody>
      </p:sp>
      <p:sp>
        <p:nvSpPr>
          <p:cNvPr id="53257" name="TextBox 8"/>
          <p:cNvSpPr txBox="1">
            <a:spLocks noChangeArrowheads="1"/>
          </p:cNvSpPr>
          <p:nvPr/>
        </p:nvSpPr>
        <p:spPr bwMode="auto">
          <a:xfrm>
            <a:off x="7870825" y="4638675"/>
            <a:ext cx="1236663" cy="923925"/>
          </a:xfrm>
          <a:prstGeom prst="rect">
            <a:avLst/>
          </a:prstGeom>
          <a:noFill/>
          <a:ln w="9525">
            <a:noFill/>
            <a:miter lim="800000"/>
            <a:headEnd/>
            <a:tailEnd/>
          </a:ln>
        </p:spPr>
        <p:txBody>
          <a:bodyPr wrap="none">
            <a:spAutoFit/>
          </a:bodyPr>
          <a:lstStyle/>
          <a:p>
            <a:pPr algn="ctr"/>
            <a:r>
              <a:rPr lang="en-US"/>
              <a:t>IORM </a:t>
            </a:r>
          </a:p>
          <a:p>
            <a:pPr algn="ctr"/>
            <a:r>
              <a:rPr lang="en-US"/>
              <a:t>LOW</a:t>
            </a:r>
          </a:p>
          <a:p>
            <a:pPr algn="ctr"/>
            <a:r>
              <a:rPr lang="en-US"/>
              <a:t>LATENCY</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dirty="0" smtClean="0"/>
          </a:p>
          <a:p>
            <a:pPr algn="ctr">
              <a:buNone/>
            </a:pPr>
            <a:r>
              <a:rPr lang="en-US" dirty="0" smtClean="0"/>
              <a:t>Questions? </a:t>
            </a:r>
          </a:p>
          <a:p>
            <a:pPr algn="ctr">
              <a:buNone/>
            </a:pPr>
            <a:endParaRPr lang="en-US" dirty="0" smtClean="0"/>
          </a:p>
          <a:p>
            <a:pPr algn="ctr">
              <a:buNone/>
            </a:pPr>
            <a:r>
              <a:rPr lang="en-US" dirty="0" smtClean="0"/>
              <a:t>@karlarao</a:t>
            </a:r>
          </a:p>
          <a:p>
            <a:pPr algn="ctr">
              <a:buNone/>
            </a:pPr>
            <a:r>
              <a:rPr lang="en-US" dirty="0" smtClean="0"/>
              <a:t>karl.arao@enkitec.com</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53</a:t>
            </a:fld>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&amp; Scripts</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54</a:t>
            </a:fld>
            <a:endParaRPr lang="en-US" dirty="0"/>
          </a:p>
        </p:txBody>
      </p:sp>
      <p:sp>
        <p:nvSpPr>
          <p:cNvPr id="5" name="TextBox 4"/>
          <p:cNvSpPr txBox="1"/>
          <p:nvPr/>
        </p:nvSpPr>
        <p:spPr>
          <a:xfrm>
            <a:off x="158969" y="1166648"/>
            <a:ext cx="8877300" cy="4893647"/>
          </a:xfrm>
          <a:prstGeom prst="rect">
            <a:avLst/>
          </a:prstGeom>
          <a:noFill/>
        </p:spPr>
        <p:txBody>
          <a:bodyPr wrap="square" rtlCol="0">
            <a:spAutoFit/>
          </a:bodyPr>
          <a:lstStyle/>
          <a:p>
            <a:endParaRPr lang="en-US" sz="1200" b="1" u="sng" dirty="0" smtClean="0"/>
          </a:p>
          <a:p>
            <a:r>
              <a:rPr lang="en-US" sz="1200" b="1" u="sng" dirty="0" smtClean="0"/>
              <a:t>References</a:t>
            </a:r>
            <a:r>
              <a:rPr lang="en-US" sz="1200" b="1" u="sng" dirty="0" smtClean="0"/>
              <a:t>:</a:t>
            </a:r>
          </a:p>
          <a:p>
            <a:r>
              <a:rPr lang="en-US" sz="1200" dirty="0" smtClean="0"/>
              <a:t>Expert Oracle </a:t>
            </a:r>
            <a:r>
              <a:rPr lang="en-US" sz="1200" dirty="0" err="1" smtClean="0"/>
              <a:t>Exadata</a:t>
            </a:r>
            <a:r>
              <a:rPr lang="en-US" sz="1200" dirty="0" smtClean="0"/>
              <a:t> 2nd Ed http://www.apress.com/9781430262411</a:t>
            </a:r>
          </a:p>
          <a:p>
            <a:r>
              <a:rPr lang="en-US" sz="1200" dirty="0" smtClean="0"/>
              <a:t>Oracle Multitenant http://www.oracle.com/technetwork/database/multitenant-wp-12c-1949736.pdf</a:t>
            </a:r>
          </a:p>
          <a:p>
            <a:r>
              <a:rPr lang="en-US" sz="1200" dirty="0" smtClean="0"/>
              <a:t>MOS note: Considerations about multi level resource plan (Doc ID 1590299.1)</a:t>
            </a:r>
          </a:p>
          <a:p>
            <a:r>
              <a:rPr lang="en-US" sz="1200" dirty="0" smtClean="0"/>
              <a:t>MOS note: Using PROCESSOR_GROUP_NAME to bind a database instance to CPUs or NUMA nodes on Linux” (Doc ID 1585184.1)</a:t>
            </a:r>
          </a:p>
          <a:p>
            <a:r>
              <a:rPr lang="en-US" sz="1200" dirty="0" smtClean="0"/>
              <a:t>notes: </a:t>
            </a:r>
            <a:r>
              <a:rPr lang="en-US" sz="1200" dirty="0" err="1" smtClean="0"/>
              <a:t>cgroups</a:t>
            </a:r>
            <a:r>
              <a:rPr lang="en-US" sz="1200" dirty="0" smtClean="0"/>
              <a:t> - </a:t>
            </a:r>
            <a:r>
              <a:rPr lang="en-US" sz="1200" dirty="0" err="1" smtClean="0"/>
              <a:t>overallocation</a:t>
            </a:r>
            <a:r>
              <a:rPr lang="en-US" sz="1200" dirty="0" smtClean="0"/>
              <a:t>, guarantee http://bit.ly/1s6vWyD</a:t>
            </a:r>
          </a:p>
          <a:p>
            <a:r>
              <a:rPr lang="en-US" sz="1200" dirty="0" smtClean="0"/>
              <a:t>notes: 12c </a:t>
            </a:r>
            <a:r>
              <a:rPr lang="en-US" sz="1200" dirty="0" err="1" smtClean="0"/>
              <a:t>threaded_execution</a:t>
            </a:r>
            <a:r>
              <a:rPr lang="en-US" sz="1200" dirty="0" smtClean="0"/>
              <a:t> http://bit.ly/1ICenzu</a:t>
            </a:r>
          </a:p>
          <a:p>
            <a:r>
              <a:rPr lang="en-US" sz="1200" dirty="0" smtClean="0"/>
              <a:t>notes: </a:t>
            </a:r>
            <a:r>
              <a:rPr lang="en-US" sz="1200" dirty="0" err="1" smtClean="0"/>
              <a:t>pga_aggregate_limit</a:t>
            </a:r>
            <a:r>
              <a:rPr lang="en-US" sz="1200" dirty="0" smtClean="0"/>
              <a:t> http://bit.ly/1R1pciL</a:t>
            </a:r>
          </a:p>
          <a:p>
            <a:r>
              <a:rPr lang="en-US" sz="1200" dirty="0" smtClean="0"/>
              <a:t>notes: </a:t>
            </a:r>
            <a:r>
              <a:rPr lang="en-US" sz="1200" dirty="0" err="1" smtClean="0"/>
              <a:t>ResourceManager</a:t>
            </a:r>
            <a:r>
              <a:rPr lang="en-US" sz="1200" dirty="0" smtClean="0"/>
              <a:t> http://bit.ly/1VdYfJh</a:t>
            </a:r>
          </a:p>
          <a:p>
            <a:r>
              <a:rPr lang="en-US" sz="1200" dirty="0" smtClean="0"/>
              <a:t>notes: HOWTO: Resource Manager and IORM by Cluster Service http://bit.ly/1OMbYZW</a:t>
            </a:r>
          </a:p>
          <a:p>
            <a:r>
              <a:rPr lang="en-US" sz="1200" dirty="0" smtClean="0"/>
              <a:t>notes: ADG (Active Data Guard) RM </a:t>
            </a:r>
            <a:r>
              <a:rPr lang="en-US" sz="1200" dirty="0" err="1" smtClean="0"/>
              <a:t>config</a:t>
            </a:r>
            <a:r>
              <a:rPr lang="en-US" sz="1200" dirty="0" smtClean="0"/>
              <a:t> on SAP http://bit.ly/1tTxPoA</a:t>
            </a:r>
          </a:p>
          <a:p>
            <a:r>
              <a:rPr lang="en-US" sz="1200" dirty="0" smtClean="0"/>
              <a:t>notes: RM shares commands - prior 12c http://bit.ly/1OMccQS</a:t>
            </a:r>
          </a:p>
          <a:p>
            <a:r>
              <a:rPr lang="en-US" sz="1200" dirty="0" smtClean="0"/>
              <a:t>notes: resource manager - shares </a:t>
            </a:r>
            <a:r>
              <a:rPr lang="en-US" sz="1200" dirty="0" err="1" smtClean="0"/>
              <a:t>vs</a:t>
            </a:r>
            <a:r>
              <a:rPr lang="en-US" sz="1200" dirty="0" smtClean="0"/>
              <a:t> percentage, </a:t>
            </a:r>
            <a:r>
              <a:rPr lang="en-US" sz="1200" dirty="0" err="1" smtClean="0"/>
              <a:t>mgmt_mth</a:t>
            </a:r>
            <a:r>
              <a:rPr lang="en-US" sz="1200" dirty="0" smtClean="0"/>
              <a:t> http://bit.ly/1VdY5S6</a:t>
            </a:r>
          </a:p>
          <a:p>
            <a:r>
              <a:rPr lang="en-US" sz="1200" dirty="0" smtClean="0"/>
              <a:t>notes: resource manager - multi level plans , mgmt_p1 http://bit.ly/1Ve0f4k</a:t>
            </a:r>
          </a:p>
          <a:p>
            <a:r>
              <a:rPr lang="en-US" sz="1200" dirty="0" smtClean="0"/>
              <a:t>notes: resource manager - FORCE plan behavior http://bit.ly/1VdZ7h4</a:t>
            </a:r>
          </a:p>
          <a:p>
            <a:r>
              <a:rPr lang="en-US" sz="1200" dirty="0" smtClean="0"/>
              <a:t>notes: </a:t>
            </a:r>
            <a:r>
              <a:rPr lang="en-US" sz="1200" dirty="0" err="1" smtClean="0"/>
              <a:t>resmgr:cpu</a:t>
            </a:r>
            <a:r>
              <a:rPr lang="en-US" sz="1200" dirty="0" smtClean="0"/>
              <a:t> quantum - </a:t>
            </a:r>
            <a:r>
              <a:rPr lang="en-US" sz="1200" dirty="0" err="1" smtClean="0"/>
              <a:t>preemtion</a:t>
            </a:r>
            <a:r>
              <a:rPr lang="en-US" sz="1200" dirty="0" smtClean="0"/>
              <a:t> http://</a:t>
            </a:r>
            <a:r>
              <a:rPr lang="en-US" sz="1200" dirty="0" smtClean="0"/>
              <a:t>bit.ly/1VdYC6y</a:t>
            </a:r>
            <a:endParaRPr lang="en-US" sz="1200" dirty="0" smtClean="0"/>
          </a:p>
          <a:p>
            <a:r>
              <a:rPr lang="en-US" sz="1200" dirty="0" smtClean="0"/>
              <a:t>MOS </a:t>
            </a:r>
            <a:r>
              <a:rPr lang="en-US" sz="1200" dirty="0" smtClean="0"/>
              <a:t>note: Configuring </a:t>
            </a:r>
            <a:r>
              <a:rPr lang="en-US" sz="1200" dirty="0" err="1" smtClean="0"/>
              <a:t>Exadata</a:t>
            </a:r>
            <a:r>
              <a:rPr lang="en-US" sz="1200" dirty="0" smtClean="0"/>
              <a:t> I/O Resource Manager for Common Scenarios (Doc ID 1363188.1</a:t>
            </a:r>
            <a:r>
              <a:rPr lang="en-US" sz="1200" dirty="0" smtClean="0"/>
              <a:t>)</a:t>
            </a:r>
          </a:p>
          <a:p>
            <a:r>
              <a:rPr lang="en-US" sz="1200" dirty="0" smtClean="0"/>
              <a:t>“</a:t>
            </a:r>
            <a:r>
              <a:rPr lang="en-US" sz="1200" dirty="0" smtClean="0"/>
              <a:t>Resource Manager – 12c” by Sue </a:t>
            </a:r>
            <a:r>
              <a:rPr lang="en-US" sz="1200" dirty="0" smtClean="0"/>
              <a:t>Lee http://bit.ly/1izvRou</a:t>
            </a:r>
            <a:endParaRPr lang="en-US" sz="1200" dirty="0" smtClean="0"/>
          </a:p>
          <a:p>
            <a:r>
              <a:rPr lang="en-US" sz="1200" dirty="0" smtClean="0"/>
              <a:t>“</a:t>
            </a:r>
            <a:r>
              <a:rPr lang="en-US" sz="1200" dirty="0" smtClean="0"/>
              <a:t>Resource Manager – Common Mistakes” by Sue </a:t>
            </a:r>
            <a:r>
              <a:rPr lang="en-US" sz="1200" dirty="0" smtClean="0"/>
              <a:t>Lee http://bit.ly/1iPd8Gp</a:t>
            </a:r>
            <a:endParaRPr lang="en-US" sz="1200" dirty="0" smtClean="0"/>
          </a:p>
          <a:p>
            <a:endParaRPr lang="en-US" sz="1200" dirty="0" smtClean="0"/>
          </a:p>
          <a:p>
            <a:endParaRPr lang="en-US" sz="1200" dirty="0" smtClean="0"/>
          </a:p>
          <a:p>
            <a:r>
              <a:rPr lang="en-US" sz="1200" b="1" u="sng" dirty="0" smtClean="0"/>
              <a:t>Scripts: </a:t>
            </a:r>
          </a:p>
          <a:p>
            <a:r>
              <a:rPr lang="en-US" sz="1200" dirty="0" smtClean="0"/>
              <a:t>https://github.com/karlarao/run_awr-quickextract</a:t>
            </a:r>
          </a:p>
          <a:p>
            <a:r>
              <a:rPr lang="en-US" sz="1200" dirty="0" smtClean="0"/>
              <a:t>https://github.com/carlos-sierra/edb360</a:t>
            </a:r>
          </a:p>
          <a:p>
            <a:r>
              <a:rPr lang="en-US" sz="1200" dirty="0" smtClean="0"/>
              <a:t>https://github.com/carlos-sierra/esp_collect</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Shot 2015-09-15 at 1.54.20 AM.png"/>
          <p:cNvPicPr>
            <a:picLocks noGrp="1" noChangeAspect="1"/>
          </p:cNvPicPr>
          <p:nvPr>
            <p:ph idx="1"/>
          </p:nvPr>
        </p:nvPicPr>
        <p:blipFill>
          <a:blip r:embed="rId3"/>
          <a:stretch>
            <a:fillRect/>
          </a:stretch>
        </p:blipFill>
        <p:spPr>
          <a:xfrm>
            <a:off x="2414587" y="2420144"/>
            <a:ext cx="4314825" cy="2886075"/>
          </a:xfrm>
        </p:spPr>
      </p:pic>
      <p:sp>
        <p:nvSpPr>
          <p:cNvPr id="4" name="Slide Number Placeholder 3"/>
          <p:cNvSpPr>
            <a:spLocks noGrp="1"/>
          </p:cNvSpPr>
          <p:nvPr>
            <p:ph type="sldNum" sz="quarter" idx="12"/>
          </p:nvPr>
        </p:nvSpPr>
        <p:spPr/>
        <p:txBody>
          <a:bodyPr/>
          <a:lstStyle/>
          <a:p>
            <a:fld id="{A42E39B1-E4F5-6241-BFCC-0FFF34C9B190}" type="slidenum">
              <a:rPr lang="en-US" smtClean="0"/>
              <a:pPr/>
              <a:t>6</a:t>
            </a:fld>
            <a:endParaRPr lang="en-US" dirty="0"/>
          </a:p>
        </p:txBody>
      </p:sp>
      <p:sp>
        <p:nvSpPr>
          <p:cNvPr id="6" name="TextBox 5"/>
          <p:cNvSpPr txBox="1"/>
          <p:nvPr/>
        </p:nvSpPr>
        <p:spPr>
          <a:xfrm>
            <a:off x="0" y="6635529"/>
            <a:ext cx="2291938" cy="215444"/>
          </a:xfrm>
          <a:prstGeom prst="rect">
            <a:avLst/>
          </a:prstGeom>
          <a:noFill/>
        </p:spPr>
        <p:txBody>
          <a:bodyPr wrap="square" rtlCol="0">
            <a:spAutoFit/>
          </a:bodyPr>
          <a:lstStyle/>
          <a:p>
            <a:r>
              <a:rPr lang="en-US" sz="800" dirty="0" smtClean="0"/>
              <a:t>photo credit: http://bit.ly/1US0gL3</a:t>
            </a:r>
            <a:endParaRPr lang="en-US" sz="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Shot 2015-09-15 at 1.54.11 AM.png"/>
          <p:cNvPicPr>
            <a:picLocks noGrp="1" noChangeAspect="1"/>
          </p:cNvPicPr>
          <p:nvPr>
            <p:ph idx="1"/>
          </p:nvPr>
        </p:nvPicPr>
        <p:blipFill>
          <a:blip r:embed="rId3"/>
          <a:stretch>
            <a:fillRect/>
          </a:stretch>
        </p:blipFill>
        <p:spPr>
          <a:xfrm>
            <a:off x="2409825" y="2420144"/>
            <a:ext cx="4324350" cy="2886075"/>
          </a:xfrm>
        </p:spPr>
      </p:pic>
      <p:sp>
        <p:nvSpPr>
          <p:cNvPr id="4" name="Slide Number Placeholder 3"/>
          <p:cNvSpPr>
            <a:spLocks noGrp="1"/>
          </p:cNvSpPr>
          <p:nvPr>
            <p:ph type="sldNum" sz="quarter" idx="12"/>
          </p:nvPr>
        </p:nvSpPr>
        <p:spPr/>
        <p:txBody>
          <a:bodyPr/>
          <a:lstStyle/>
          <a:p>
            <a:fld id="{A42E39B1-E4F5-6241-BFCC-0FFF34C9B190}" type="slidenum">
              <a:rPr lang="en-US" smtClean="0"/>
              <a:pPr/>
              <a:t>7</a:t>
            </a:fld>
            <a:endParaRPr lang="en-US" dirty="0"/>
          </a:p>
        </p:txBody>
      </p:sp>
      <p:sp>
        <p:nvSpPr>
          <p:cNvPr id="6" name="TextBox 5"/>
          <p:cNvSpPr txBox="1"/>
          <p:nvPr/>
        </p:nvSpPr>
        <p:spPr>
          <a:xfrm>
            <a:off x="0" y="6635529"/>
            <a:ext cx="2291938" cy="215444"/>
          </a:xfrm>
          <a:prstGeom prst="rect">
            <a:avLst/>
          </a:prstGeom>
          <a:noFill/>
        </p:spPr>
        <p:txBody>
          <a:bodyPr wrap="square" rtlCol="0">
            <a:spAutoFit/>
          </a:bodyPr>
          <a:lstStyle/>
          <a:p>
            <a:r>
              <a:rPr lang="en-US" sz="800" dirty="0" smtClean="0"/>
              <a:t>photo credit: http://bit.ly/1US0bXO</a:t>
            </a:r>
            <a:endParaRPr lang="en-US" sz="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Shot 2015-09-15 at 1.54.33 AM.png"/>
          <p:cNvPicPr>
            <a:picLocks noGrp="1" noChangeAspect="1"/>
          </p:cNvPicPr>
          <p:nvPr>
            <p:ph idx="1"/>
          </p:nvPr>
        </p:nvPicPr>
        <p:blipFill>
          <a:blip r:embed="rId3"/>
          <a:stretch>
            <a:fillRect/>
          </a:stretch>
        </p:blipFill>
        <p:spPr>
          <a:xfrm>
            <a:off x="838200" y="2401094"/>
            <a:ext cx="7467600" cy="2924175"/>
          </a:xfrm>
        </p:spPr>
      </p:pic>
      <p:sp>
        <p:nvSpPr>
          <p:cNvPr id="4" name="Slide Number Placeholder 3"/>
          <p:cNvSpPr>
            <a:spLocks noGrp="1"/>
          </p:cNvSpPr>
          <p:nvPr>
            <p:ph type="sldNum" sz="quarter" idx="12"/>
          </p:nvPr>
        </p:nvSpPr>
        <p:spPr/>
        <p:txBody>
          <a:bodyPr/>
          <a:lstStyle/>
          <a:p>
            <a:fld id="{A42E39B1-E4F5-6241-BFCC-0FFF34C9B190}" type="slidenum">
              <a:rPr lang="en-US" smtClean="0"/>
              <a:pPr/>
              <a:t>8</a:t>
            </a:fld>
            <a:endParaRPr lang="en-US" dirty="0"/>
          </a:p>
        </p:txBody>
      </p:sp>
      <p:sp>
        <p:nvSpPr>
          <p:cNvPr id="6" name="TextBox 5"/>
          <p:cNvSpPr txBox="1"/>
          <p:nvPr/>
        </p:nvSpPr>
        <p:spPr>
          <a:xfrm>
            <a:off x="0" y="6635529"/>
            <a:ext cx="2291938" cy="215444"/>
          </a:xfrm>
          <a:prstGeom prst="rect">
            <a:avLst/>
          </a:prstGeom>
          <a:noFill/>
        </p:spPr>
        <p:txBody>
          <a:bodyPr wrap="square" rtlCol="0">
            <a:spAutoFit/>
          </a:bodyPr>
          <a:lstStyle/>
          <a:p>
            <a:r>
              <a:rPr lang="en-US" sz="800" dirty="0" smtClean="0"/>
              <a:t>photo credit: http://bit.ly/1US0iCO</a:t>
            </a:r>
            <a:endParaRPr lang="en-US" sz="8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dirty="0" smtClean="0"/>
          </a:p>
          <a:p>
            <a:pPr>
              <a:buNone/>
            </a:pPr>
            <a:endParaRPr lang="en-US" dirty="0" smtClean="0"/>
          </a:p>
          <a:p>
            <a:pPr algn="ctr">
              <a:buNone/>
            </a:pPr>
            <a:r>
              <a:rPr lang="en-US" dirty="0" smtClean="0"/>
              <a:t>Capacity, </a:t>
            </a:r>
          </a:p>
          <a:p>
            <a:pPr algn="ctr">
              <a:buNone/>
            </a:pPr>
            <a:r>
              <a:rPr lang="en-US" dirty="0" smtClean="0"/>
              <a:t>Consolidation, </a:t>
            </a:r>
            <a:br>
              <a:rPr lang="en-US" dirty="0" smtClean="0"/>
            </a:br>
            <a:r>
              <a:rPr lang="en-US" dirty="0" smtClean="0"/>
              <a:t>and Resource Management</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9</a:t>
            </a:fld>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EOUC">
      <a:dk1>
        <a:srgbClr val="572700"/>
      </a:dk1>
      <a:lt1>
        <a:sysClr val="window" lastClr="FFFFFF"/>
      </a:lt1>
      <a:dk2>
        <a:srgbClr val="572700"/>
      </a:dk2>
      <a:lt2>
        <a:srgbClr val="A0C5BA"/>
      </a:lt2>
      <a:accent1>
        <a:srgbClr val="6CB33F"/>
      </a:accent1>
      <a:accent2>
        <a:srgbClr val="A0C5BA"/>
      </a:accent2>
      <a:accent3>
        <a:srgbClr val="572700"/>
      </a:accent3>
      <a:accent4>
        <a:srgbClr val="6CB33F"/>
      </a:accent4>
      <a:accent5>
        <a:srgbClr val="A0C5BA"/>
      </a:accent5>
      <a:accent6>
        <a:srgbClr val="572700"/>
      </a:accent6>
      <a:hlink>
        <a:srgbClr val="6CB33F"/>
      </a:hlink>
      <a:folHlink>
        <a:srgbClr val="5727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12405</TotalTime>
  <Words>3213</Words>
  <Application>Microsoft Office PowerPoint</Application>
  <PresentationFormat>On-screen Show (4:3)</PresentationFormat>
  <Paragraphs>1370</Paragraphs>
  <Slides>54</Slides>
  <Notes>54</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Resource Manager  (the critical piece of the consolidation puzzle)  Karl Arao Accenture Enkitec Group</vt:lpstr>
      <vt:lpstr>whoami</vt:lpstr>
      <vt:lpstr>Accenture Enkitec Group</vt:lpstr>
      <vt:lpstr>Agenda</vt:lpstr>
      <vt:lpstr>Slide 5</vt:lpstr>
      <vt:lpstr>Slide 6</vt:lpstr>
      <vt:lpstr>Slide 7</vt:lpstr>
      <vt:lpstr>Slide 8</vt:lpstr>
      <vt:lpstr>Slide 9</vt:lpstr>
      <vt:lpstr>Capacity, Consolidation,  &amp; Resource Management</vt:lpstr>
      <vt:lpstr>The workload</vt:lpstr>
      <vt:lpstr>Slide 12</vt:lpstr>
      <vt:lpstr>12c DBRM architecture </vt:lpstr>
      <vt:lpstr>Non - multitenant</vt:lpstr>
      <vt:lpstr>Multitenant</vt:lpstr>
      <vt:lpstr>RM matrix</vt:lpstr>
      <vt:lpstr>Instance Caging</vt:lpstr>
      <vt:lpstr>cgroups and PROCESSOR_GROUP_NAME</vt:lpstr>
      <vt:lpstr>cgroups and PROCESSOR_GROUP_NAME</vt:lpstr>
      <vt:lpstr>THREADED_EXECUTION</vt:lpstr>
      <vt:lpstr>THREADED_EXECUTION</vt:lpstr>
      <vt:lpstr>RM matrix</vt:lpstr>
      <vt:lpstr>PGA_AGGREGATE_LIMIT</vt:lpstr>
      <vt:lpstr>PGA_AGGREGATE_LIMIT</vt:lpstr>
      <vt:lpstr>RM matrix</vt:lpstr>
      <vt:lpstr>IORM architecture </vt:lpstr>
      <vt:lpstr>IORM, CDB, PDB, CG</vt:lpstr>
      <vt:lpstr>IORM directives matrix</vt:lpstr>
      <vt:lpstr>Slide 29</vt:lpstr>
      <vt:lpstr>Barriers to adoption of RM</vt:lpstr>
      <vt:lpstr>Slide 31</vt:lpstr>
      <vt:lpstr>A systematic approach to RM</vt:lpstr>
      <vt:lpstr>Slide 33</vt:lpstr>
      <vt:lpstr>A systematic approach to RM</vt:lpstr>
      <vt:lpstr>Slide 35</vt:lpstr>
      <vt:lpstr>Slide 36</vt:lpstr>
      <vt:lpstr>A systematic approach to RM</vt:lpstr>
      <vt:lpstr>Slide 38</vt:lpstr>
      <vt:lpstr>A systematic approach to RM</vt:lpstr>
      <vt:lpstr>A systematic approach to RM</vt:lpstr>
      <vt:lpstr>A systematic approach to RM</vt:lpstr>
      <vt:lpstr>Slide 42</vt:lpstr>
      <vt:lpstr>The workload</vt:lpstr>
      <vt:lpstr>Slide 44</vt:lpstr>
      <vt:lpstr>Saturated IO</vt:lpstr>
      <vt:lpstr>Old RM Plan</vt:lpstr>
      <vt:lpstr>Old Workload distribution</vt:lpstr>
      <vt:lpstr>New RM Plan</vt:lpstr>
      <vt:lpstr>New Workload Distribution</vt:lpstr>
      <vt:lpstr>Change IORM objective</vt:lpstr>
      <vt:lpstr>Slide 51</vt:lpstr>
      <vt:lpstr>Slide 52</vt:lpstr>
      <vt:lpstr>Slide 53</vt:lpstr>
      <vt:lpstr>References &amp; Scripts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LNDSAY WALTZ</dc:creator>
  <cp:lastModifiedBy>karl</cp:lastModifiedBy>
  <cp:revision>543</cp:revision>
  <dcterms:created xsi:type="dcterms:W3CDTF">2011-10-24T16:04:32Z</dcterms:created>
  <dcterms:modified xsi:type="dcterms:W3CDTF">2015-09-25T02:50:04Z</dcterms:modified>
</cp:coreProperties>
</file>